
<file path=[Content_Types].xml><?xml version="1.0" encoding="utf-8"?>
<Types xmlns="http://schemas.openxmlformats.org/package/2006/content-types">
  <Default Extension="xml" ContentType="application/xml"/>
  <Default Extension="xlsx" ContentType="application/vnd.openxmlformats-officedocument.spreadsheetml.sheet"/>
  <Default Extension="emf" ContentType="image/x-emf"/>
  <Default Extension="jpeg" ContentType="image/jpeg"/>
  <Default Extension="JPG" ContentType="image/.jpg"/>
  <Default Extension="png" ContentType="image/png"/>
  <Default Extension="rels" ContentType="application/vnd.openxmlformats-package.relationshi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olors1.xml" ContentType="application/vnd.ms-office.chartcolorstyle+xml"/>
  <Override PartName="/ppt/charts/colors10.xml" ContentType="application/vnd.ms-office.chartcolorstyle+xml"/>
  <Override PartName="/ppt/charts/colors1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colors5.xml" ContentType="application/vnd.ms-office.chartcolorstyle+xml"/>
  <Override PartName="/ppt/charts/colors6.xml" ContentType="application/vnd.ms-office.chartcolorstyle+xml"/>
  <Override PartName="/ppt/charts/colors7.xml" ContentType="application/vnd.ms-office.chartcolorstyle+xml"/>
  <Override PartName="/ppt/charts/colors8.xml" ContentType="application/vnd.ms-office.chartcolorstyle+xml"/>
  <Override PartName="/ppt/charts/colors9.xml" ContentType="application/vnd.ms-office.chartcolorstyle+xml"/>
  <Override PartName="/ppt/charts/style1.xml" ContentType="application/vnd.ms-office.chartstyle+xml"/>
  <Override PartName="/ppt/charts/style10.xml" ContentType="application/vnd.ms-office.chartstyle+xml"/>
  <Override PartName="/ppt/charts/style1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harts/style5.xml" ContentType="application/vnd.ms-office.chartstyle+xml"/>
  <Override PartName="/ppt/charts/style6.xml" ContentType="application/vnd.ms-office.chartstyle+xml"/>
  <Override PartName="/ppt/charts/style7.xml" ContentType="application/vnd.ms-office.chartstyle+xml"/>
  <Override PartName="/ppt/charts/style8.xml" ContentType="application/vnd.ms-office.chartstyle+xml"/>
  <Override PartName="/ppt/charts/style9.xml" ContentType="application/vnd.ms-office.chart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0" r:id="rId3"/>
  </p:sldMasterIdLst>
  <p:notesMasterIdLst>
    <p:notesMasterId r:id="rId5"/>
  </p:notesMasterIdLst>
  <p:sldIdLst>
    <p:sldId id="256" r:id="rId4"/>
    <p:sldId id="294" r:id="rId6"/>
    <p:sldId id="292" r:id="rId7"/>
    <p:sldId id="273" r:id="rId8"/>
    <p:sldId id="272" r:id="rId9"/>
    <p:sldId id="295"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93" r:id="rId23"/>
    <p:sldId id="375" r:id="rId24"/>
  </p:sldIdLst>
  <p:sldSz cx="12192000" cy="6858000"/>
  <p:notesSz cx="6858000" cy="12192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8220"/>
    <a:srgbClr val="073B7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9990" autoAdjust="0"/>
    <p:restoredTop sz="82324" autoAdjust="0"/>
  </p:normalViewPr>
  <p:slideViewPr>
    <p:cSldViewPr snapToGrid="0">
      <p:cViewPr varScale="1">
        <p:scale>
          <a:sx n="68" d="100"/>
          <a:sy n="68" d="100"/>
        </p:scale>
        <p:origin x="576" y="53"/>
      </p:cViewPr>
      <p:guideLst/>
    </p:cSldViewPr>
  </p:slideViewPr>
  <p:notesTextViewPr>
    <p:cViewPr>
      <p:scale>
        <a:sx n="1" d="1"/>
        <a:sy n="1" d="1"/>
      </p:scale>
      <p:origin x="0" y="0"/>
    </p:cViewPr>
  </p:notesTextViewPr>
  <p:sorterViewPr>
    <p:cViewPr>
      <p:scale>
        <a:sx n="75" d="100"/>
        <a:sy n="75"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0" Type="http://schemas.openxmlformats.org/officeDocument/2006/relationships/customXml" Target="../customXml/item3.xml"/><Relationship Id="rId3" Type="http://schemas.openxmlformats.org/officeDocument/2006/relationships/slideMaster" Target="slideMasters/slideMaster2.xml"/><Relationship Id="rId29" Type="http://schemas.openxmlformats.org/officeDocument/2006/relationships/customXml" Target="../customXml/item2.xml"/><Relationship Id="rId28" Type="http://schemas.openxmlformats.org/officeDocument/2006/relationships/customXml" Target="../customXml/item1.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package" Target="../embeddings/Workbook4.xlsx"/></Relationships>
</file>

<file path=ppt/charts/_rels/chart5.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package" Target="../embeddings/Workbook5.xlsx"/></Relationships>
</file>

<file path=ppt/charts/_rels/chart6.xml.rels><?xml version="1.0" encoding="UTF-8" standalone="yes"?>
<Relationships xmlns="http://schemas.openxmlformats.org/package/2006/relationships"><Relationship Id="rId3" Type="http://schemas.microsoft.com/office/2011/relationships/chartColorStyle" Target="colors6.xml"/><Relationship Id="rId2" Type="http://schemas.microsoft.com/office/2011/relationships/chartStyle" Target="style6.xml"/><Relationship Id="rId1" Type="http://schemas.openxmlformats.org/officeDocument/2006/relationships/package" Target="../embeddings/Workbook6.xlsx"/></Relationships>
</file>

<file path=ppt/charts/_rels/chart7.xml.rels><?xml version="1.0" encoding="UTF-8" standalone="yes"?>
<Relationships xmlns="http://schemas.openxmlformats.org/package/2006/relationships"><Relationship Id="rId3" Type="http://schemas.microsoft.com/office/2011/relationships/chartColorStyle" Target="colors7.xml"/><Relationship Id="rId2" Type="http://schemas.microsoft.com/office/2011/relationships/chartStyle" Target="style7.xml"/><Relationship Id="rId1" Type="http://schemas.openxmlformats.org/officeDocument/2006/relationships/package" Target="../embeddings/Workbook7.xlsx"/></Relationships>
</file>

<file path=ppt/charts/_rels/chart8.xml.rels><?xml version="1.0" encoding="UTF-8" standalone="yes"?>
<Relationships xmlns="http://schemas.openxmlformats.org/package/2006/relationships"><Relationship Id="rId1" Type="http://schemas.openxmlformats.org/officeDocument/2006/relationships/package" Target="../embeddings/Workbook8.xlsx"/></Relationships>
</file>

<file path=ppt/charts/_rels/chart9.xml.rels><?xml version="1.0" encoding="UTF-8" standalone="yes"?>
<Relationships xmlns="http://schemas.openxmlformats.org/package/2006/relationships"><Relationship Id="rId1" Type="http://schemas.openxmlformats.org/officeDocument/2006/relationships/package" Target="../embeddings/Workbook9.xlsx"/></Relationships>
</file>

<file path=ppt/charts/_rels/chart10.xml.rels><?xml version="1.0" encoding="UTF-8" standalone="yes"?>
<Relationships xmlns="http://schemas.openxmlformats.org/package/2006/relationships"><Relationship Id="rId3" Type="http://schemas.microsoft.com/office/2011/relationships/chartColorStyle" Target="colors8.xml"/><Relationship Id="rId2" Type="http://schemas.microsoft.com/office/2011/relationships/chartStyle" Target="style8.xml"/><Relationship Id="rId1" Type="http://schemas.openxmlformats.org/officeDocument/2006/relationships/package" Target="../embeddings/Workbook10.xlsx"/></Relationships>
</file>

<file path=ppt/charts/_rels/chart11.xml.rels><?xml version="1.0" encoding="UTF-8" standalone="yes"?>
<Relationships xmlns="http://schemas.openxmlformats.org/package/2006/relationships"><Relationship Id="rId3" Type="http://schemas.microsoft.com/office/2011/relationships/chartColorStyle" Target="colors9.xml"/><Relationship Id="rId2" Type="http://schemas.microsoft.com/office/2011/relationships/chartStyle" Target="style9.xml"/><Relationship Id="rId1" Type="http://schemas.openxmlformats.org/officeDocument/2006/relationships/package" Target="../embeddings/Workbook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Workbook12.xlsx"/></Relationships>
</file>

<file path=ppt/charts/_rels/chart13.xml.rels><?xml version="1.0" encoding="UTF-8" standalone="yes"?>
<Relationships xmlns="http://schemas.openxmlformats.org/package/2006/relationships"><Relationship Id="rId3" Type="http://schemas.microsoft.com/office/2011/relationships/chartColorStyle" Target="colors10.xml"/><Relationship Id="rId2" Type="http://schemas.microsoft.com/office/2011/relationships/chartStyle" Target="style10.xml"/><Relationship Id="rId1" Type="http://schemas.openxmlformats.org/officeDocument/2006/relationships/package" Target="../embeddings/Workbook13.xlsx"/></Relationships>
</file>

<file path=ppt/charts/_rels/chart14.xml.rels><?xml version="1.0" encoding="UTF-8" standalone="yes"?>
<Relationships xmlns="http://schemas.openxmlformats.org/package/2006/relationships"><Relationship Id="rId3" Type="http://schemas.microsoft.com/office/2011/relationships/chartColorStyle" Target="colors11.xml"/><Relationship Id="rId2" Type="http://schemas.microsoft.com/office/2011/relationships/chartStyle" Target="style11.xml"/><Relationship Id="rId1" Type="http://schemas.openxmlformats.org/officeDocument/2006/relationships/package" Target="../embeddings/Workbook1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7252432387863"/>
          <c:y val="0.0597217426440877"/>
          <c:w val="0.758902837327763"/>
          <c:h val="0.907622047533336"/>
        </c:manualLayout>
      </c:layout>
      <c:barChart>
        <c:barDir val="bar"/>
        <c:grouping val="clustered"/>
        <c:varyColors val="1"/>
        <c:ser>
          <c:idx val="0"/>
          <c:order val="0"/>
          <c:tx>
            <c:strRef>
              <c:f>Sheet1!$B$1</c:f>
              <c:strCache>
                <c:ptCount val="1"/>
                <c:pt idx="0">
                  <c:v/>
                </c:pt>
              </c:strCache>
            </c:strRef>
          </c:tx>
          <c:spPr>
            <a:gradFill>
              <a:gsLst>
                <a:gs pos="0">
                  <a:schemeClr val="accent2">
                    <a:tint val="52000"/>
                  </a:schemeClr>
                </a:gs>
                <a:gs pos="50000">
                  <a:schemeClr val="accent2"/>
                </a:gs>
                <a:gs pos="100000">
                  <a:schemeClr val="accent2">
                    <a:shade val="52000"/>
                  </a:schemeClr>
                </a:gs>
              </a:gsLst>
              <a:lin ang="5400000" scaled="0"/>
              <a:tileRect/>
            </a:gradFill>
            <a:ln>
              <a:noFill/>
            </a:ln>
            <a:effectLst/>
          </c:spPr>
          <c:invertIfNegative val="1"/>
          <c:dPt>
            <c:idx val="0"/>
            <c:invertIfNegative val="1"/>
            <c:bubble3D val="0"/>
            <c:spPr>
              <a:solidFill>
                <a:srgbClr val="073B70"/>
              </a:solidFill>
              <a:ln>
                <a:noFill/>
              </a:ln>
              <a:effectLst/>
            </c:spPr>
          </c:dPt>
          <c:dPt>
            <c:idx val="1"/>
            <c:invertIfNegative val="1"/>
            <c:bubble3D val="0"/>
            <c:spPr>
              <a:solidFill>
                <a:srgbClr val="F58220"/>
              </a:solidFill>
              <a:ln>
                <a:noFill/>
              </a:ln>
              <a:effectLst/>
            </c:spPr>
          </c:dPt>
          <c:dPt>
            <c:idx val="2"/>
            <c:invertIfNegative val="1"/>
            <c:bubble3D val="0"/>
            <c:spPr>
              <a:solidFill>
                <a:srgbClr val="808080"/>
              </a:solidFill>
              <a:ln>
                <a:noFill/>
              </a:ln>
              <a:effectLst/>
            </c:spPr>
          </c:dPt>
          <c:dPt>
            <c:idx val="3"/>
            <c:invertIfNegative val="1"/>
            <c:bubble3D val="0"/>
            <c:spPr>
              <a:solidFill>
                <a:srgbClr val="073B70"/>
              </a:solidFill>
              <a:ln>
                <a:noFill/>
              </a:ln>
              <a:effectLst/>
            </c:spPr>
          </c:dPt>
          <c:dPt>
            <c:idx val="4"/>
            <c:invertIfNegative val="1"/>
            <c:bubble3D val="0"/>
            <c:spPr>
              <a:solidFill>
                <a:srgbClr val="F58220"/>
              </a:solidFill>
              <a:ln>
                <a:noFill/>
              </a:ln>
              <a:effectLst/>
            </c:spPr>
          </c:dPt>
          <c:dPt>
            <c:idx val="5"/>
            <c:invertIfNegative val="1"/>
            <c:bubble3D val="0"/>
            <c:spPr>
              <a:solidFill>
                <a:srgbClr val="808080"/>
              </a:solidFill>
              <a:ln>
                <a:noFill/>
              </a:ln>
              <a:effectLst/>
            </c:spPr>
          </c:dPt>
          <c:dPt>
            <c:idx val="6"/>
            <c:invertIfNegative val="1"/>
            <c:bubble3D val="0"/>
            <c:spPr>
              <a:solidFill>
                <a:srgbClr val="073B70"/>
              </a:solidFill>
              <a:ln>
                <a:noFill/>
              </a:ln>
              <a:effectLst/>
            </c:spPr>
          </c:dPt>
          <c:dPt>
            <c:idx val="7"/>
            <c:invertIfNegative val="1"/>
            <c:bubble3D val="0"/>
            <c:spPr>
              <a:solidFill>
                <a:srgbClr val="F58220"/>
              </a:solidFill>
              <a:ln>
                <a:noFill/>
              </a:ln>
              <a:effectLst/>
            </c:spPr>
          </c:dPt>
          <c:dLbls>
            <c:dLbl>
              <c:idx val="7"/>
              <c:layout/>
              <c:tx>
                <c:rich>
                  <a:bodyPr rot="0" spcFirstLastPara="1" vertOverflow="ellipsis" vert="horz" wrap="square" lIns="38100" tIns="19050" rIns="38100" bIns="19050" anchor="ctr" anchorCtr="1"/>
                  <a:lstStyle/>
                  <a:p>
                    <a:pPr>
                      <a:defRPr lang="en-US" sz="2000" b="1" i="0" u="none" strike="noStrike" kern="1200" baseline="0">
                        <a:solidFill>
                          <a:schemeClr val="tx1">
                            <a:lumMod val="75000"/>
                            <a:lumOff val="25000"/>
                          </a:schemeClr>
                        </a:solidFill>
                        <a:latin typeface="Calibri" panose="020F0502020204030204"/>
                        <a:ea typeface="Calibri" panose="020F0502020204030204"/>
                        <a:cs typeface="Calibri" panose="020F0502020204030204"/>
                      </a:defRPr>
                    </a:pPr>
                    <a:r>
                      <a:rPr lang="en-US"/>
                      <a:t>12%</a:t>
                    </a:r>
                    <a:endParaRPr lang="en-US"/>
                  </a:p>
                </c:rich>
              </c:tx>
              <c:dLblPos val="outEnd"/>
              <c:showLegendKey val="0"/>
              <c:showVal val="1"/>
              <c:showCatName val="0"/>
              <c:showSerName val="0"/>
              <c:showPercent val="0"/>
              <c:showBubbleSize val="0"/>
              <c:extLst>
                <c:ext xmlns:c15="http://schemas.microsoft.com/office/drawing/2012/chart" uri="{CE6537A1-D6FC-4f65-9D91-7224C49458BB}"/>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lang="en-US" sz="2000" b="0" i="0" u="none" strike="noStrike" kern="1200" baseline="0">
                    <a:solidFill>
                      <a:schemeClr val="tx1">
                        <a:lumMod val="75000"/>
                        <a:lumOff val="25000"/>
                      </a:schemeClr>
                    </a:solidFill>
                    <a:latin typeface="Calibri" panose="020F0502020204030204"/>
                    <a:ea typeface="Calibri" panose="020F0502020204030204"/>
                    <a:cs typeface="Calibri" panose="020F0502020204030204"/>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Sheet1!$A$2:$A$9</c:f>
              <c:strCache>
                <c:ptCount val="8"/>
                <c:pt idx="0">
                  <c:v>Βιομηχανία /
Μεταποίηση</c:v>
                </c:pt>
                <c:pt idx="1">
                  <c:v>Εμπόριο</c:v>
                </c:pt>
                <c:pt idx="2">
                  <c:v>Υπηρεσίες</c:v>
                </c:pt>
                <c:pt idx="3">
                  <c:v>Τουρισμός</c:v>
                </c:pt>
                <c:pt idx="4">
                  <c:v>Real
Estate</c:v>
                </c:pt>
                <c:pt idx="5">
                  <c:v>Μεταφορές /
Logistics</c:v>
                </c:pt>
                <c:pt idx="6">
                  <c:v>Τεχνολογία
/ IT</c:v>
                </c:pt>
                <c:pt idx="7">
                  <c:v>Άλλος</c:v>
                </c:pt>
              </c:strCache>
            </c:strRef>
          </c:cat>
          <c:val>
            <c:numRef>
              <c:f>Sheet1!$B$2:$B$9</c:f>
              <c:numCache>
                <c:formatCode>0%</c:formatCode>
                <c:ptCount val="8"/>
                <c:pt idx="0">
                  <c:v>0.13</c:v>
                </c:pt>
                <c:pt idx="1">
                  <c:v>0.34</c:v>
                </c:pt>
                <c:pt idx="2">
                  <c:v>0.22</c:v>
                </c:pt>
                <c:pt idx="3">
                  <c:v>0.07</c:v>
                </c:pt>
                <c:pt idx="4">
                  <c:v>0.01</c:v>
                </c:pt>
                <c:pt idx="5">
                  <c:v>0.04</c:v>
                </c:pt>
                <c:pt idx="6">
                  <c:v>0.07</c:v>
                </c:pt>
                <c:pt idx="7">
                  <c:v>0.13</c:v>
                </c:pt>
              </c:numCache>
            </c:numRef>
          </c:val>
        </c:ser>
        <c:dLbls>
          <c:showLegendKey val="0"/>
          <c:showVal val="1"/>
          <c:showCatName val="0"/>
          <c:showSerName val="0"/>
          <c:showPercent val="0"/>
          <c:showBubbleSize val="0"/>
        </c:dLbls>
        <c:gapWidth val="115"/>
        <c:overlap val="-20"/>
        <c:axId val="2068027336"/>
        <c:axId val="2113994440"/>
      </c:barChart>
      <c:catAx>
        <c:axId val="2068027336"/>
        <c:scaling>
          <c:orientation val="maxMin"/>
        </c:scaling>
        <c:delete val="0"/>
        <c:axPos val="l"/>
        <c:numFmt formatCode="General" sourceLinked="0"/>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lgn="r">
              <a:defRPr lang="en-US" sz="1395" b="1" i="0" u="none" strike="noStrike" kern="1200" baseline="0">
                <a:solidFill>
                  <a:schemeClr val="tx1">
                    <a:lumMod val="65000"/>
                    <a:lumOff val="35000"/>
                  </a:schemeClr>
                </a:solidFill>
                <a:latin typeface="Calibri" panose="020F0502020204030204"/>
                <a:ea typeface="Calibri" panose="020F0502020204030204"/>
                <a:cs typeface="Calibri" panose="020F0502020204030204"/>
              </a:defRPr>
            </a:pPr>
          </a:p>
        </c:txPr>
        <c:crossAx val="2113994440"/>
        <c:crosses val="autoZero"/>
        <c:auto val="1"/>
        <c:lblAlgn val="ctr"/>
        <c:lblOffset val="100"/>
        <c:noMultiLvlLbl val="0"/>
      </c:catAx>
      <c:valAx>
        <c:axId val="2113994440"/>
        <c:scaling>
          <c:orientation val="minMax"/>
        </c:scaling>
        <c:delete val="1"/>
        <c:axPos val="b"/>
        <c:numFmt formatCode="0%" sourceLinked="1"/>
        <c:majorTickMark val="out"/>
        <c:minorTickMark val="none"/>
        <c:tickLblPos val="nextTo"/>
        <c:txPr>
          <a:bodyPr rot="-60000000" spcFirstLastPara="0" vertOverflow="ellipsis" vert="horz" wrap="square" anchor="ctr" anchorCtr="1"/>
          <a:lstStyle/>
          <a:p>
            <a:pPr>
              <a:defRPr lang="en-US" sz="1195" b="1" i="0" u="none" strike="noStrike" kern="1200" baseline="0">
                <a:solidFill>
                  <a:schemeClr val="tx1">
                    <a:lumMod val="65000"/>
                    <a:lumOff val="35000"/>
                  </a:schemeClr>
                </a:solidFill>
                <a:latin typeface="Calibri" panose="020F0502020204030204"/>
                <a:ea typeface="+mn-ea"/>
                <a:cs typeface="+mn-cs"/>
              </a:defRPr>
            </a:pPr>
          </a:p>
        </c:txPr>
        <c:crossAx val="2068027336"/>
        <c:crosses val="max"/>
        <c:crossBetween val="between"/>
      </c:valAx>
      <c:spPr>
        <a:noFill/>
        <a:ln>
          <a:noFill/>
        </a:ln>
        <a:effectLst/>
      </c:spPr>
    </c:plotArea>
    <c:plotVisOnly val="1"/>
    <c:dispBlanksAs val="gap"/>
    <c:showDLblsOverMax val="1"/>
    <c:extLst>
      <c:ext uri="{0b15fc19-7d7d-44ad-8c2d-2c3a37ce22c3}">
        <chartProps xmlns="https://web.wps.cn/et/2018/main" chartId="{df6dd8db-ecdc-4a05-a6e1-46876e84f143}"/>
      </c:ext>
    </c:extLst>
  </c:chart>
  <c:spPr>
    <a:noFill/>
    <a:ln>
      <a:noFill/>
    </a:ln>
    <a:effectLst/>
  </c:spPr>
  <c:txPr>
    <a:bodyPr/>
    <a:lstStyle/>
    <a:p>
      <a:pPr>
        <a:defRPr lang="en-US" b="1">
          <a:latin typeface="Calibri" panose="020F0502020204030204"/>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Καθόλου</c:v>
                </c:pt>
              </c:strCache>
            </c:strRef>
          </c:tx>
          <c:spPr>
            <a:gradFill>
              <a:gsLst>
                <a:gs pos="0">
                  <a:srgbClr val="073B70">
                    <a:lumMod val="102000"/>
                    <a:tint val="94000"/>
                  </a:srgbClr>
                </a:gs>
                <a:gs pos="50000">
                  <a:srgbClr val="073B70">
                    <a:lumMod val="100000"/>
                    <a:shade val="100000"/>
                  </a:srgbClr>
                </a:gs>
                <a:gs pos="100000">
                  <a:srgbClr val="073B70">
                    <a:lumMod val="99000"/>
                    <a:shade val="78000"/>
                  </a:srgbClr>
                </a:gs>
              </a:gsLst>
              <a:lin ang="5400000" scaled="0"/>
              <a:tileRect/>
            </a:gradFill>
            <a:ln>
              <a:noFill/>
            </a:ln>
            <a:effectLst/>
          </c:spPr>
          <c:invertIfNegative val="0"/>
          <c:dLbls>
            <c:numFmt formatCode="0&quot;%&quot;" sourceLinked="0"/>
            <c:spPr>
              <a:noFill/>
              <a:ln>
                <a:noFill/>
              </a:ln>
              <a:effectLst/>
            </c:spPr>
            <c:txPr>
              <a:bodyPr rot="0" spcFirstLastPara="1" vertOverflow="ellipsis" vert="horz" wrap="square" lIns="38100" tIns="19050" rIns="38100" bIns="19050" anchor="ctr" anchorCtr="1">
                <a:spAutoFit/>
              </a:bodyPr>
              <a:lstStyle/>
              <a:p>
                <a:pPr>
                  <a:defRPr lang="en-US" sz="2000" b="0" i="0" u="none" strike="noStrike" kern="1200" baseline="0">
                    <a:solidFill>
                      <a:schemeClr val="tx1">
                        <a:lumMod val="65000"/>
                        <a:lumOff val="35000"/>
                      </a:schemeClr>
                    </a:solidFill>
                    <a:latin typeface="Calibri" panose="020F0502020204030204"/>
                    <a:ea typeface="Calibri" panose="020F0502020204030204"/>
                    <a:cs typeface="Calibri" panose="020F0502020204030204"/>
                  </a:defRPr>
                </a:pPr>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Sheet1!$A$2:$A$5</c:f>
              <c:strCache>
                <c:ptCount val="4"/>
                <c:pt idx="0">
                  <c:v>Εγκεκριμένη
πολιτική</c:v>
                </c:pt>
                <c:pt idx="1">
                  <c:v>Πιστωτικά
όρια</c:v>
                </c:pt>
                <c:pt idx="2">
                  <c:v>Παρακολούθηση
πολιτικής</c:v>
                </c:pt>
                <c:pt idx="3">
                  <c:v>Ετήσια
αναθεώρηση</c:v>
                </c:pt>
              </c:strCache>
            </c:strRef>
          </c:cat>
          <c:val>
            <c:numRef>
              <c:f>Sheet1!$B$2:$B$5</c:f>
              <c:numCache>
                <c:formatCode>General</c:formatCode>
                <c:ptCount val="4"/>
                <c:pt idx="0">
                  <c:v>11.4</c:v>
                </c:pt>
                <c:pt idx="1">
                  <c:v>16</c:v>
                </c:pt>
                <c:pt idx="2">
                  <c:v>8.7</c:v>
                </c:pt>
                <c:pt idx="3">
                  <c:v>17.7</c:v>
                </c:pt>
              </c:numCache>
            </c:numRef>
          </c:val>
        </c:ser>
        <c:ser>
          <c:idx val="1"/>
          <c:order val="1"/>
          <c:tx>
            <c:strRef>
              <c:f>Sheet1!$C$1</c:f>
              <c:strCache>
                <c:ptCount val="1"/>
                <c:pt idx="0">
                  <c:v>Λίγο / Μέτρια</c:v>
                </c:pt>
              </c:strCache>
            </c:strRef>
          </c:tx>
          <c:spPr>
            <a:gradFill>
              <a:gsLst>
                <a:gs pos="0">
                  <a:schemeClr val="accent2">
                    <a:lumMod val="102000"/>
                    <a:tint val="94000"/>
                  </a:schemeClr>
                </a:gs>
                <a:gs pos="50000">
                  <a:schemeClr val="accent2">
                    <a:lumMod val="100000"/>
                    <a:shade val="100000"/>
                  </a:schemeClr>
                </a:gs>
                <a:gs pos="100000">
                  <a:schemeClr val="accent2">
                    <a:lumMod val="99000"/>
                    <a:shade val="78000"/>
                  </a:schemeClr>
                </a:gs>
              </a:gsLst>
              <a:lin ang="5400000" scaled="0"/>
              <a:tileRect/>
            </a:gradFill>
            <a:ln>
              <a:noFill/>
            </a:ln>
            <a:effectLst/>
          </c:spPr>
          <c:invertIfNegative val="0"/>
          <c:dLbls>
            <c:numFmt formatCode="0&quot;%&quot;" sourceLinked="0"/>
            <c:spPr>
              <a:noFill/>
              <a:ln>
                <a:noFill/>
              </a:ln>
              <a:effectLst/>
            </c:spPr>
            <c:txPr>
              <a:bodyPr rot="0" spcFirstLastPara="1" vertOverflow="ellipsis" vert="horz" wrap="square" lIns="38100" tIns="19050" rIns="38100" bIns="19050" anchor="ctr" anchorCtr="1">
                <a:spAutoFit/>
              </a:bodyPr>
              <a:lstStyle/>
              <a:p>
                <a:pPr>
                  <a:defRPr lang="en-US" sz="2000" b="0" i="0" u="none" strike="noStrike" kern="1200" baseline="0">
                    <a:solidFill>
                      <a:schemeClr val="tx1">
                        <a:lumMod val="65000"/>
                        <a:lumOff val="35000"/>
                      </a:schemeClr>
                    </a:solidFill>
                    <a:latin typeface="Calibri" panose="020F0502020204030204"/>
                    <a:ea typeface="Calibri" panose="020F0502020204030204"/>
                    <a:cs typeface="Calibri" panose="020F0502020204030204"/>
                  </a:defRPr>
                </a:pPr>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Sheet1!$A$2:$A$5</c:f>
              <c:strCache>
                <c:ptCount val="4"/>
                <c:pt idx="0">
                  <c:v>Εγκεκριμένη
πολιτική</c:v>
                </c:pt>
                <c:pt idx="1">
                  <c:v>Πιστωτικά
όρια</c:v>
                </c:pt>
                <c:pt idx="2">
                  <c:v>Παρακολούθηση
πολιτικής</c:v>
                </c:pt>
                <c:pt idx="3">
                  <c:v>Ετήσια
αναθεώρηση</c:v>
                </c:pt>
              </c:strCache>
            </c:strRef>
          </c:cat>
          <c:val>
            <c:numRef>
              <c:f>Sheet1!$C$2:$C$5</c:f>
              <c:numCache>
                <c:formatCode>General</c:formatCode>
                <c:ptCount val="4"/>
                <c:pt idx="0">
                  <c:v>30.2</c:v>
                </c:pt>
                <c:pt idx="1">
                  <c:v>34</c:v>
                </c:pt>
                <c:pt idx="2">
                  <c:v>21.4</c:v>
                </c:pt>
                <c:pt idx="3">
                  <c:v>37.4</c:v>
                </c:pt>
              </c:numCache>
            </c:numRef>
          </c:val>
        </c:ser>
        <c:ser>
          <c:idx val="2"/>
          <c:order val="2"/>
          <c:tx>
            <c:strRef>
              <c:f>Sheet1!$D$1</c:f>
              <c:strCache>
                <c:ptCount val="1"/>
                <c:pt idx="0">
                  <c:v>Πολύ / Πάρα πολύ</c:v>
                </c:pt>
              </c:strCache>
            </c:strRef>
          </c:tx>
          <c:spPr>
            <a:gradFill>
              <a:gsLst>
                <a:gs pos="0">
                  <a:schemeClr val="accent3">
                    <a:lumMod val="102000"/>
                    <a:tint val="94000"/>
                  </a:schemeClr>
                </a:gs>
                <a:gs pos="50000">
                  <a:schemeClr val="accent3">
                    <a:lumMod val="100000"/>
                    <a:shade val="100000"/>
                  </a:schemeClr>
                </a:gs>
                <a:gs pos="100000">
                  <a:schemeClr val="accent3">
                    <a:lumMod val="99000"/>
                    <a:shade val="78000"/>
                  </a:schemeClr>
                </a:gs>
              </a:gsLst>
              <a:lin ang="5400000" scaled="0"/>
              <a:tileRect/>
            </a:gradFill>
            <a:ln>
              <a:noFill/>
            </a:ln>
            <a:effectLst/>
          </c:spPr>
          <c:invertIfNegative val="0"/>
          <c:dLbls>
            <c:numFmt formatCode="0&quot;%&quot;" sourceLinked="0"/>
            <c:spPr>
              <a:noFill/>
              <a:ln>
                <a:noFill/>
              </a:ln>
              <a:effectLst/>
            </c:spPr>
            <c:txPr>
              <a:bodyPr rot="0" spcFirstLastPara="1" vertOverflow="ellipsis" vert="horz" wrap="square" lIns="38100" tIns="19050" rIns="38100" bIns="19050" anchor="ctr" anchorCtr="1">
                <a:spAutoFit/>
              </a:bodyPr>
              <a:lstStyle/>
              <a:p>
                <a:pPr>
                  <a:defRPr lang="en-US" sz="2000" b="0" i="0" u="none" strike="noStrike" kern="1200" baseline="0">
                    <a:solidFill>
                      <a:schemeClr val="tx1">
                        <a:lumMod val="65000"/>
                        <a:lumOff val="35000"/>
                      </a:schemeClr>
                    </a:solidFill>
                    <a:latin typeface="Calibri" panose="020F0502020204030204"/>
                    <a:ea typeface="Calibri" panose="020F0502020204030204"/>
                    <a:cs typeface="Calibri" panose="020F0502020204030204"/>
                  </a:defRPr>
                </a:pPr>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Sheet1!$A$2:$A$5</c:f>
              <c:strCache>
                <c:ptCount val="4"/>
                <c:pt idx="0">
                  <c:v>Εγκεκριμένη
πολιτική</c:v>
                </c:pt>
                <c:pt idx="1">
                  <c:v>Πιστωτικά
όρια</c:v>
                </c:pt>
                <c:pt idx="2">
                  <c:v>Παρακολούθηση
πολιτικής</c:v>
                </c:pt>
                <c:pt idx="3">
                  <c:v>Ετήσια
αναθεώρηση</c:v>
                </c:pt>
              </c:strCache>
            </c:strRef>
          </c:cat>
          <c:val>
            <c:numRef>
              <c:f>Sheet1!$D$2:$D$5</c:f>
              <c:numCache>
                <c:formatCode>General</c:formatCode>
                <c:ptCount val="4"/>
                <c:pt idx="0">
                  <c:v>58.4</c:v>
                </c:pt>
                <c:pt idx="1">
                  <c:v>50</c:v>
                </c:pt>
                <c:pt idx="2">
                  <c:v>70</c:v>
                </c:pt>
                <c:pt idx="3">
                  <c:v>44.9</c:v>
                </c:pt>
              </c:numCache>
            </c:numRef>
          </c:val>
        </c:ser>
        <c:dLbls>
          <c:showLegendKey val="0"/>
          <c:showVal val="0"/>
          <c:showCatName val="0"/>
          <c:showSerName val="0"/>
          <c:showPercent val="0"/>
          <c:showBubbleSize val="0"/>
        </c:dLbls>
        <c:gapWidth val="115"/>
        <c:overlap val="-20"/>
        <c:axId val="17158262"/>
        <c:axId val="78280267"/>
      </c:barChart>
      <c:catAx>
        <c:axId val="17158262"/>
        <c:scaling>
          <c:orientation val="maxMin"/>
        </c:scaling>
        <c:delete val="0"/>
        <c:axPos val="l"/>
        <c:numFmt formatCode="General" sourceLinked="0"/>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lgn="r">
              <a:defRPr lang="en-US" sz="1395" b="1" i="0" u="none" strike="noStrike" kern="1200" baseline="0">
                <a:solidFill>
                  <a:schemeClr val="tx1">
                    <a:lumMod val="65000"/>
                    <a:lumOff val="35000"/>
                  </a:schemeClr>
                </a:solidFill>
                <a:latin typeface="Calibri" panose="020F0502020204030204"/>
                <a:ea typeface="Calibri" panose="020F0502020204030204"/>
                <a:cs typeface="Calibri" panose="020F0502020204030204"/>
              </a:defRPr>
            </a:pPr>
          </a:p>
        </c:txPr>
        <c:crossAx val="78280267"/>
        <c:crosses val="autoZero"/>
        <c:auto val="1"/>
        <c:lblAlgn val="ctr"/>
        <c:lblOffset val="100"/>
        <c:noMultiLvlLbl val="0"/>
      </c:catAx>
      <c:valAx>
        <c:axId val="78280267"/>
        <c:scaling>
          <c:orientation val="minMax"/>
          <c:max val="100"/>
          <c:min val="0"/>
        </c:scaling>
        <c:delete val="1"/>
        <c:axPos val="b"/>
        <c:numFmt formatCode="General" sourceLinked="0"/>
        <c:majorTickMark val="none"/>
        <c:minorTickMark val="none"/>
        <c:tickLblPos val="low"/>
        <c:txPr>
          <a:bodyPr rot="-60000000" spcFirstLastPara="0" vertOverflow="ellipsis" vert="horz" wrap="square" anchor="ctr" anchorCtr="1"/>
          <a:lstStyle/>
          <a:p>
            <a:pPr>
              <a:defRPr lang="en-US" sz="1195" b="1" i="0" u="none" strike="noStrike" kern="1200" baseline="0">
                <a:solidFill>
                  <a:schemeClr val="tx1">
                    <a:lumMod val="65000"/>
                    <a:lumOff val="35000"/>
                  </a:schemeClr>
                </a:solidFill>
                <a:latin typeface="Calibri" panose="020F0502020204030204"/>
                <a:ea typeface="+mn-ea"/>
                <a:cs typeface="+mn-cs"/>
              </a:defRPr>
            </a:pPr>
          </a:p>
        </c:txPr>
        <c:crossAx val="17158262"/>
        <c:crosses val="max"/>
        <c:crossBetween val="between"/>
        <c:majorUnit val="20"/>
      </c:valAx>
      <c:spPr>
        <a:noFill/>
        <a:ln>
          <a:noFill/>
        </a:ln>
        <a:effectLst/>
      </c:spPr>
    </c:plotArea>
    <c:legend>
      <c:legendPos val="b"/>
      <c:layout>
        <c:manualLayout>
          <c:xMode val="edge"/>
          <c:yMode val="edge"/>
          <c:x val="0.162641532879303"/>
          <c:y val="0.927575507031953"/>
          <c:w val="0.578166022776337"/>
          <c:h val="0.0554572639589336"/>
        </c:manualLayout>
      </c:layout>
      <c:overlay val="0"/>
      <c:spPr>
        <a:noFill/>
        <a:ln>
          <a:noFill/>
        </a:ln>
        <a:effectLst/>
      </c:spPr>
      <c:txPr>
        <a:bodyPr rot="0" spcFirstLastPara="1" vertOverflow="ellipsis" vert="horz" wrap="square" anchor="ctr" anchorCtr="1"/>
        <a:lstStyle/>
        <a:p>
          <a:pPr>
            <a:defRPr lang="en-US" sz="1395" b="1" i="0" u="none" strike="noStrike" kern="1200" baseline="0">
              <a:solidFill>
                <a:schemeClr val="tx1">
                  <a:lumMod val="65000"/>
                  <a:lumOff val="35000"/>
                </a:schemeClr>
              </a:solidFill>
              <a:latin typeface="Calibri" panose="020F0502020204030204"/>
              <a:ea typeface="Calibri" panose="020F0502020204030204"/>
              <a:cs typeface="Calibri" panose="020F0502020204030204"/>
            </a:defRPr>
          </a:pPr>
        </a:p>
      </c:txPr>
    </c:legend>
    <c:plotVisOnly val="1"/>
    <c:dispBlanksAs val="span"/>
    <c:showDLblsOverMax val="1"/>
    <c:extLst>
      <c:ext uri="{0b15fc19-7d7d-44ad-8c2d-2c3a37ce22c3}">
        <chartProps xmlns="https://web.wps.cn/et/2018/main" chartId="{780ce8f2-94c9-4057-ab3c-20f3e4246e5b}"/>
      </c:ext>
    </c:extLst>
  </c:chart>
  <c:spPr>
    <a:noFill/>
    <a:ln>
      <a:noFill/>
    </a:ln>
    <a:effectLst/>
  </c:spPr>
  <c:txPr>
    <a:bodyPr/>
    <a:lstStyle/>
    <a:p>
      <a:pPr>
        <a:defRPr lang="en-US" b="1">
          <a:latin typeface="Calibri" panose="020F0502020204030204"/>
        </a:defRPr>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6735912512357"/>
          <c:y val="0.0266627884428932"/>
          <c:w val="0.784952732586321"/>
          <c:h val="0.876673820004611"/>
        </c:manualLayout>
      </c:layout>
      <c:barChart>
        <c:barDir val="bar"/>
        <c:grouping val="clustered"/>
        <c:varyColors val="0"/>
        <c:ser>
          <c:idx val="0"/>
          <c:order val="0"/>
          <c:tx>
            <c:strRef>
              <c:f>Sheet1!$B$1</c:f>
              <c:strCache>
                <c:ptCount val="1"/>
                <c:pt idx="0">
                  <c:v>Καθόλου</c:v>
                </c:pt>
              </c:strCache>
            </c:strRef>
          </c:tx>
          <c:spPr>
            <a:gradFill>
              <a:gsLst>
                <a:gs pos="0">
                  <a:srgbClr val="073B70">
                    <a:lumMod val="102000"/>
                    <a:tint val="94000"/>
                  </a:srgbClr>
                </a:gs>
                <a:gs pos="50000">
                  <a:srgbClr val="073B70">
                    <a:lumMod val="100000"/>
                    <a:shade val="100000"/>
                  </a:srgbClr>
                </a:gs>
                <a:gs pos="100000">
                  <a:srgbClr val="073B70">
                    <a:lumMod val="99000"/>
                    <a:shade val="78000"/>
                  </a:srgbClr>
                </a:gs>
              </a:gsLst>
              <a:lin ang="5400000" scaled="0"/>
              <a:tileRect/>
            </a:gradFill>
            <a:ln>
              <a:noFill/>
            </a:ln>
            <a:effectLst/>
          </c:spPr>
          <c:invertIfNegative val="0"/>
          <c:dLbls>
            <c:numFmt formatCode="0&quot;%&quot;" sourceLinked="0"/>
            <c:spPr>
              <a:noFill/>
              <a:ln>
                <a:noFill/>
              </a:ln>
              <a:effectLst/>
            </c:spPr>
            <c:txPr>
              <a:bodyPr rot="0" spcFirstLastPara="1" vertOverflow="ellipsis" vert="horz" wrap="square" lIns="38100" tIns="19050" rIns="38100" bIns="19050" anchor="ctr" anchorCtr="1">
                <a:spAutoFit/>
              </a:bodyPr>
              <a:lstStyle/>
              <a:p>
                <a:pPr>
                  <a:defRPr lang="en-US" sz="2000" b="0" i="0" u="none" strike="noStrike" kern="1200" baseline="0">
                    <a:solidFill>
                      <a:schemeClr val="tx1">
                        <a:lumMod val="75000"/>
                        <a:lumOff val="25000"/>
                      </a:schemeClr>
                    </a:solidFill>
                    <a:latin typeface="Calibri" panose="020F0502020204030204"/>
                    <a:ea typeface="Calibri" panose="020F0502020204030204"/>
                    <a:cs typeface="Calibri" panose="020F0502020204030204"/>
                  </a:defRPr>
                </a:pPr>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Sheet1!$A$2:$A$5</c:f>
              <c:strCache>
                <c:ptCount val="4"/>
                <c:pt idx="0">
                  <c:v>Παρακολούθηση
χαρτοφυλακίου</c:v>
                </c:pt>
                <c:pt idx="1">
                  <c:v>Έγκαιρη
προειδοποίηση</c:v>
                </c:pt>
                <c:pt idx="2">
                  <c:v>Είσπραξη
ληξιπρόθεσμων</c:v>
                </c:pt>
                <c:pt idx="3">
                  <c:v>Ψηφιακά
εργαλεία</c:v>
                </c:pt>
              </c:strCache>
            </c:strRef>
          </c:cat>
          <c:val>
            <c:numRef>
              <c:f>Sheet1!$B$2:$B$5</c:f>
              <c:numCache>
                <c:formatCode>General</c:formatCode>
                <c:ptCount val="4"/>
                <c:pt idx="0">
                  <c:v>3.3</c:v>
                </c:pt>
                <c:pt idx="1">
                  <c:v>12.7</c:v>
                </c:pt>
                <c:pt idx="2">
                  <c:v>7.4</c:v>
                </c:pt>
                <c:pt idx="3">
                  <c:v>8.8</c:v>
                </c:pt>
              </c:numCache>
            </c:numRef>
          </c:val>
        </c:ser>
        <c:ser>
          <c:idx val="1"/>
          <c:order val="1"/>
          <c:tx>
            <c:strRef>
              <c:f>Sheet1!$C$1</c:f>
              <c:strCache>
                <c:ptCount val="1"/>
                <c:pt idx="0">
                  <c:v>Λίγο / Μέτρια</c:v>
                </c:pt>
              </c:strCache>
            </c:strRef>
          </c:tx>
          <c:spPr>
            <a:gradFill>
              <a:gsLst>
                <a:gs pos="0">
                  <a:schemeClr val="accent2">
                    <a:lumMod val="102000"/>
                    <a:tint val="94000"/>
                  </a:schemeClr>
                </a:gs>
                <a:gs pos="50000">
                  <a:schemeClr val="accent2">
                    <a:lumMod val="100000"/>
                    <a:shade val="100000"/>
                  </a:schemeClr>
                </a:gs>
                <a:gs pos="100000">
                  <a:schemeClr val="accent2">
                    <a:lumMod val="99000"/>
                    <a:shade val="78000"/>
                  </a:schemeClr>
                </a:gs>
              </a:gsLst>
              <a:lin ang="5400000" scaled="0"/>
              <a:tileRect/>
            </a:gradFill>
            <a:ln>
              <a:noFill/>
            </a:ln>
            <a:effectLst/>
          </c:spPr>
          <c:invertIfNegative val="0"/>
          <c:dLbls>
            <c:numFmt formatCode="0&quot;%&quot;" sourceLinked="0"/>
            <c:spPr>
              <a:noFill/>
              <a:ln>
                <a:noFill/>
              </a:ln>
              <a:effectLst/>
            </c:spPr>
            <c:txPr>
              <a:bodyPr rot="0" spcFirstLastPara="1" vertOverflow="ellipsis" vert="horz" wrap="square" lIns="38100" tIns="19050" rIns="38100" bIns="19050" anchor="ctr" anchorCtr="1">
                <a:spAutoFit/>
              </a:bodyPr>
              <a:lstStyle/>
              <a:p>
                <a:pPr>
                  <a:defRPr lang="en-US" sz="2000" b="0" i="0" u="none" strike="noStrike" kern="1200" baseline="0">
                    <a:solidFill>
                      <a:schemeClr val="tx1">
                        <a:lumMod val="75000"/>
                        <a:lumOff val="25000"/>
                      </a:schemeClr>
                    </a:solidFill>
                    <a:latin typeface="Calibri" panose="020F0502020204030204"/>
                    <a:ea typeface="Calibri" panose="020F0502020204030204"/>
                    <a:cs typeface="Calibri" panose="020F0502020204030204"/>
                  </a:defRPr>
                </a:pPr>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Sheet1!$A$2:$A$5</c:f>
              <c:strCache>
                <c:ptCount val="4"/>
                <c:pt idx="0">
                  <c:v>Παρακολούθηση
χαρτοφυλακίου</c:v>
                </c:pt>
                <c:pt idx="1">
                  <c:v>Έγκαιρη
προειδοποίηση</c:v>
                </c:pt>
                <c:pt idx="2">
                  <c:v>Είσπραξη
ληξιπρόθεσμων</c:v>
                </c:pt>
                <c:pt idx="3">
                  <c:v>Ψηφιακά
εργαλεία</c:v>
                </c:pt>
              </c:strCache>
            </c:strRef>
          </c:cat>
          <c:val>
            <c:numRef>
              <c:f>Sheet1!$C$2:$C$5</c:f>
              <c:numCache>
                <c:formatCode>General</c:formatCode>
                <c:ptCount val="4"/>
                <c:pt idx="0">
                  <c:v>13.4</c:v>
                </c:pt>
                <c:pt idx="1">
                  <c:v>32</c:v>
                </c:pt>
                <c:pt idx="2">
                  <c:v>26.3</c:v>
                </c:pt>
                <c:pt idx="3">
                  <c:v>30.4</c:v>
                </c:pt>
              </c:numCache>
            </c:numRef>
          </c:val>
        </c:ser>
        <c:ser>
          <c:idx val="2"/>
          <c:order val="2"/>
          <c:tx>
            <c:strRef>
              <c:f>Sheet1!$D$1</c:f>
              <c:strCache>
                <c:ptCount val="1"/>
                <c:pt idx="0">
                  <c:v>Πολύ / Πάρα πολύ</c:v>
                </c:pt>
              </c:strCache>
            </c:strRef>
          </c:tx>
          <c:spPr>
            <a:gradFill>
              <a:gsLst>
                <a:gs pos="0">
                  <a:schemeClr val="accent3">
                    <a:lumMod val="102000"/>
                    <a:tint val="94000"/>
                  </a:schemeClr>
                </a:gs>
                <a:gs pos="50000">
                  <a:schemeClr val="accent3">
                    <a:lumMod val="100000"/>
                    <a:shade val="100000"/>
                  </a:schemeClr>
                </a:gs>
                <a:gs pos="100000">
                  <a:schemeClr val="accent3">
                    <a:lumMod val="99000"/>
                    <a:shade val="78000"/>
                  </a:schemeClr>
                </a:gs>
              </a:gsLst>
              <a:lin ang="5400000" scaled="0"/>
              <a:tileRect/>
            </a:gradFill>
            <a:ln>
              <a:noFill/>
            </a:ln>
            <a:effectLst/>
          </c:spPr>
          <c:invertIfNegative val="0"/>
          <c:dLbls>
            <c:numFmt formatCode="0&quot;%&quot;" sourceLinked="0"/>
            <c:spPr>
              <a:noFill/>
              <a:ln>
                <a:noFill/>
              </a:ln>
              <a:effectLst/>
            </c:spPr>
            <c:txPr>
              <a:bodyPr rot="0" spcFirstLastPara="1" vertOverflow="ellipsis" vert="horz" wrap="square" lIns="38100" tIns="19050" rIns="38100" bIns="19050" anchor="ctr" anchorCtr="1">
                <a:spAutoFit/>
              </a:bodyPr>
              <a:lstStyle/>
              <a:p>
                <a:pPr>
                  <a:defRPr lang="en-US" sz="2000" b="0" i="0" u="none" strike="noStrike" kern="1200" baseline="0">
                    <a:solidFill>
                      <a:schemeClr val="tx1">
                        <a:lumMod val="75000"/>
                        <a:lumOff val="25000"/>
                      </a:schemeClr>
                    </a:solidFill>
                    <a:latin typeface="Calibri" panose="020F0502020204030204"/>
                    <a:ea typeface="Calibri" panose="020F0502020204030204"/>
                    <a:cs typeface="Calibri" panose="020F0502020204030204"/>
                  </a:defRPr>
                </a:pPr>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Sheet1!$A$2:$A$5</c:f>
              <c:strCache>
                <c:ptCount val="4"/>
                <c:pt idx="0">
                  <c:v>Παρακολούθηση
χαρτοφυλακίου</c:v>
                </c:pt>
                <c:pt idx="1">
                  <c:v>Έγκαιρη
προειδοποίηση</c:v>
                </c:pt>
                <c:pt idx="2">
                  <c:v>Είσπραξη
ληξιπρόθεσμων</c:v>
                </c:pt>
                <c:pt idx="3">
                  <c:v>Ψηφιακά
εργαλεία</c:v>
                </c:pt>
              </c:strCache>
            </c:strRef>
          </c:cat>
          <c:val>
            <c:numRef>
              <c:f>Sheet1!$D$2:$D$5</c:f>
              <c:numCache>
                <c:formatCode>General</c:formatCode>
                <c:ptCount val="4"/>
                <c:pt idx="0">
                  <c:v>83.3</c:v>
                </c:pt>
                <c:pt idx="1">
                  <c:v>55.3</c:v>
                </c:pt>
                <c:pt idx="2">
                  <c:v>66.2</c:v>
                </c:pt>
                <c:pt idx="3">
                  <c:v>60.9</c:v>
                </c:pt>
              </c:numCache>
            </c:numRef>
          </c:val>
        </c:ser>
        <c:dLbls>
          <c:showLegendKey val="0"/>
          <c:showVal val="0"/>
          <c:showCatName val="0"/>
          <c:showSerName val="0"/>
          <c:showPercent val="0"/>
          <c:showBubbleSize val="0"/>
        </c:dLbls>
        <c:gapWidth val="115"/>
        <c:overlap val="-20"/>
        <c:axId val="79628962"/>
        <c:axId val="7115261"/>
      </c:barChart>
      <c:catAx>
        <c:axId val="79628962"/>
        <c:scaling>
          <c:orientation val="maxMin"/>
        </c:scaling>
        <c:delete val="0"/>
        <c:axPos val="l"/>
        <c:numFmt formatCode="General" sourceLinked="0"/>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lgn="r">
              <a:defRPr lang="en-US" sz="1395" b="1" i="0" u="none" strike="noStrike" kern="1200" baseline="0">
                <a:solidFill>
                  <a:schemeClr val="tx1">
                    <a:lumMod val="65000"/>
                    <a:lumOff val="35000"/>
                  </a:schemeClr>
                </a:solidFill>
                <a:latin typeface="Calibri" panose="020F0502020204030204"/>
                <a:ea typeface="Calibri" panose="020F0502020204030204"/>
                <a:cs typeface="Calibri" panose="020F0502020204030204"/>
              </a:defRPr>
            </a:pPr>
          </a:p>
        </c:txPr>
        <c:crossAx val="7115261"/>
        <c:crosses val="autoZero"/>
        <c:auto val="1"/>
        <c:lblAlgn val="ctr"/>
        <c:lblOffset val="100"/>
        <c:noMultiLvlLbl val="0"/>
      </c:catAx>
      <c:valAx>
        <c:axId val="7115261"/>
        <c:scaling>
          <c:orientation val="minMax"/>
          <c:max val="100"/>
          <c:min val="0"/>
        </c:scaling>
        <c:delete val="1"/>
        <c:axPos val="b"/>
        <c:numFmt formatCode="General" sourceLinked="0"/>
        <c:majorTickMark val="none"/>
        <c:minorTickMark val="none"/>
        <c:tickLblPos val="low"/>
        <c:txPr>
          <a:bodyPr rot="-60000000" spcFirstLastPara="0" vertOverflow="ellipsis" vert="horz" wrap="square" anchor="ctr" anchorCtr="1"/>
          <a:lstStyle/>
          <a:p>
            <a:pPr>
              <a:defRPr lang="en-US" sz="1195" b="1" i="0" u="none" strike="noStrike" kern="1200" baseline="0">
                <a:solidFill>
                  <a:schemeClr val="tx1">
                    <a:lumMod val="65000"/>
                    <a:lumOff val="35000"/>
                  </a:schemeClr>
                </a:solidFill>
                <a:latin typeface="Calibri" panose="020F0502020204030204"/>
                <a:ea typeface="+mn-ea"/>
                <a:cs typeface="+mn-cs"/>
              </a:defRPr>
            </a:pPr>
          </a:p>
        </c:txPr>
        <c:crossAx val="79628962"/>
        <c:crosses val="max"/>
        <c:crossBetween val="between"/>
        <c:majorUnit val="20"/>
      </c:valAx>
      <c:spPr>
        <a:noFill/>
        <a:ln>
          <a:noFill/>
        </a:ln>
        <a:effectLst/>
      </c:spPr>
    </c:plotArea>
    <c:legend>
      <c:legendPos val="b"/>
      <c:layout>
        <c:manualLayout>
          <c:xMode val="edge"/>
          <c:yMode val="edge"/>
          <c:x val="0.159312195624517"/>
          <c:y val="0.929999396890397"/>
          <c:w val="0.578166022776337"/>
          <c:h val="0.0554572639589336"/>
        </c:manualLayout>
      </c:layout>
      <c:overlay val="0"/>
      <c:spPr>
        <a:noFill/>
        <a:ln>
          <a:noFill/>
        </a:ln>
        <a:effectLst/>
      </c:spPr>
      <c:txPr>
        <a:bodyPr rot="0" spcFirstLastPara="1" vertOverflow="ellipsis" vert="horz" wrap="square" anchor="ctr" anchorCtr="1"/>
        <a:lstStyle/>
        <a:p>
          <a:pPr>
            <a:defRPr lang="en-US" sz="1395" b="1" i="0" u="none" strike="noStrike" kern="1200" baseline="0">
              <a:solidFill>
                <a:schemeClr val="tx1">
                  <a:lumMod val="65000"/>
                  <a:lumOff val="35000"/>
                </a:schemeClr>
              </a:solidFill>
              <a:latin typeface="Calibri" panose="020F0502020204030204"/>
              <a:ea typeface="Calibri" panose="020F0502020204030204"/>
              <a:cs typeface="Calibri" panose="020F0502020204030204"/>
            </a:defRPr>
          </a:pPr>
        </a:p>
      </c:txPr>
    </c:legend>
    <c:plotVisOnly val="1"/>
    <c:dispBlanksAs val="span"/>
    <c:showDLblsOverMax val="1"/>
    <c:extLst>
      <c:ext uri="{0b15fc19-7d7d-44ad-8c2d-2c3a37ce22c3}">
        <chartProps xmlns="https://web.wps.cn/et/2018/main" chartId="{702dbec1-7996-41c6-8052-b1a891d99202}"/>
      </c:ext>
    </c:extLst>
  </c:chart>
  <c:spPr>
    <a:noFill/>
    <a:ln>
      <a:noFill/>
    </a:ln>
    <a:effectLst/>
  </c:spPr>
  <c:txPr>
    <a:bodyPr/>
    <a:lstStyle/>
    <a:p>
      <a:pPr>
        <a:defRPr lang="en-US" b="1">
          <a:latin typeface="Calibri" panose="020F0502020204030204"/>
        </a:defRPr>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c:pt>
              </c:strCache>
            </c:strRef>
          </c:tx>
          <c:spPr>
            <a:gradFill>
              <a:gsLst>
                <a:gs pos="0">
                  <a:schemeClr val="accent1">
                    <a:lumMod val="102000"/>
                    <a:tint val="94000"/>
                  </a:schemeClr>
                </a:gs>
                <a:gs pos="50000">
                  <a:schemeClr val="accent1">
                    <a:lumMod val="100000"/>
                    <a:shade val="100000"/>
                  </a:schemeClr>
                </a:gs>
                <a:gs pos="100000">
                  <a:schemeClr val="accent1">
                    <a:lumMod val="99000"/>
                    <a:shade val="78000"/>
                  </a:schemeClr>
                </a:gs>
              </a:gsLst>
              <a:lin ang="5400000" scaled="0"/>
              <a:tileRect/>
            </a:gradFill>
            <a:ln>
              <a:noFill/>
            </a:ln>
            <a:effectLst/>
          </c:spPr>
          <c:invertIfNegative val="0"/>
          <c:dPt>
            <c:idx val="0"/>
            <c:invertIfNegative val="0"/>
            <c:bubble3D val="0"/>
            <c:spPr>
              <a:gradFill>
                <a:gsLst>
                  <a:gs pos="53000">
                    <a:srgbClr val="073B70"/>
                  </a:gs>
                  <a:gs pos="83000">
                    <a:schemeClr val="bg1">
                      <a:lumMod val="95000"/>
                    </a:schemeClr>
                  </a:gs>
                  <a:gs pos="100000">
                    <a:schemeClr val="bg1">
                      <a:lumMod val="95000"/>
                    </a:schemeClr>
                  </a:gs>
                </a:gsLst>
                <a:lin ang="5400000" scaled="1"/>
                <a:tileRect/>
              </a:gradFill>
              <a:ln>
                <a:noFill/>
              </a:ln>
              <a:effectLst/>
            </c:spPr>
          </c:dPt>
          <c:dPt>
            <c:idx val="1"/>
            <c:invertIfNegative val="0"/>
            <c:bubble3D val="0"/>
            <c:spPr>
              <a:gradFill>
                <a:gsLst>
                  <a:gs pos="53000">
                    <a:srgbClr val="073B70"/>
                  </a:gs>
                  <a:gs pos="83000">
                    <a:schemeClr val="bg1">
                      <a:lumMod val="95000"/>
                    </a:schemeClr>
                  </a:gs>
                  <a:gs pos="100000">
                    <a:schemeClr val="bg1">
                      <a:lumMod val="95000"/>
                    </a:schemeClr>
                  </a:gs>
                </a:gsLst>
                <a:lin ang="5400000" scaled="1"/>
                <a:tileRect/>
              </a:gradFill>
              <a:ln>
                <a:noFill/>
              </a:ln>
              <a:effectLst/>
            </c:spPr>
          </c:dPt>
          <c:dPt>
            <c:idx val="2"/>
            <c:invertIfNegative val="0"/>
            <c:bubble3D val="0"/>
            <c:spPr>
              <a:gradFill>
                <a:gsLst>
                  <a:gs pos="53000">
                    <a:srgbClr val="073B70"/>
                  </a:gs>
                  <a:gs pos="83000">
                    <a:schemeClr val="bg1">
                      <a:lumMod val="95000"/>
                    </a:schemeClr>
                  </a:gs>
                  <a:gs pos="100000">
                    <a:schemeClr val="bg1">
                      <a:lumMod val="95000"/>
                    </a:schemeClr>
                  </a:gs>
                </a:gsLst>
                <a:lin ang="5400000" scaled="1"/>
                <a:tileRect/>
              </a:gradFill>
              <a:ln>
                <a:noFill/>
              </a:ln>
              <a:effectLst/>
            </c:spPr>
          </c:dPt>
          <c:dPt>
            <c:idx val="3"/>
            <c:invertIfNegative val="0"/>
            <c:bubble3D val="0"/>
            <c:spPr>
              <a:gradFill>
                <a:gsLst>
                  <a:gs pos="53000">
                    <a:srgbClr val="073B70"/>
                  </a:gs>
                  <a:gs pos="83000">
                    <a:schemeClr val="bg1">
                      <a:lumMod val="95000"/>
                    </a:schemeClr>
                  </a:gs>
                  <a:gs pos="100000">
                    <a:schemeClr val="bg1">
                      <a:lumMod val="95000"/>
                    </a:schemeClr>
                  </a:gs>
                </a:gsLst>
                <a:lin ang="5400000" scaled="1"/>
                <a:tileRect/>
              </a:gradFill>
              <a:ln>
                <a:noFill/>
              </a:ln>
              <a:effectLst/>
            </c:spPr>
          </c:dPt>
          <c:dLbls>
            <c:numFmt formatCode="0&quot;%&quot;" sourceLinked="0"/>
            <c:spPr>
              <a:noFill/>
              <a:ln>
                <a:noFill/>
              </a:ln>
              <a:effectLst/>
            </c:spPr>
            <c:txPr>
              <a:bodyPr rot="0" spcFirstLastPara="1" vertOverflow="ellipsis" vert="horz" wrap="square" lIns="38100" tIns="19050" rIns="38100" bIns="19050" anchor="ctr" anchorCtr="1">
                <a:spAutoFit/>
              </a:bodyPr>
              <a:lstStyle/>
              <a:p>
                <a:pPr>
                  <a:defRPr lang="en-US" sz="2000" b="0" i="0" u="none" strike="noStrike" kern="1200" baseline="0">
                    <a:solidFill>
                      <a:schemeClr val="tx1">
                        <a:lumMod val="75000"/>
                        <a:lumOff val="25000"/>
                      </a:schemeClr>
                    </a:solidFill>
                    <a:latin typeface="Calibri" panose="020F0502020204030204"/>
                    <a:ea typeface="Calibri" panose="020F0502020204030204"/>
                    <a:cs typeface="Calibri" panose="020F0502020204030204"/>
                  </a:defRPr>
                </a:pPr>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Sheet1!$A$2:$A$5</c:f>
              <c:strCache>
                <c:ptCount val="4"/>
                <c:pt idx="0">
                  <c:v>Διοίκηση</c:v>
                </c:pt>
                <c:pt idx="1">
                  <c:v>Οικονομική
Διεύθυνση</c:v>
                </c:pt>
                <c:pt idx="2">
                  <c:v>Τμήμα Πιστωτικού
Ελέγχου</c:v>
                </c:pt>
                <c:pt idx="3">
                  <c:v>Άλλος</c:v>
                </c:pt>
              </c:strCache>
            </c:strRef>
          </c:cat>
          <c:val>
            <c:numRef>
              <c:f>Sheet1!$B$2:$B$5</c:f>
              <c:numCache>
                <c:formatCode>General</c:formatCode>
                <c:ptCount val="4"/>
                <c:pt idx="0">
                  <c:v>47</c:v>
                </c:pt>
                <c:pt idx="1">
                  <c:v>37.1</c:v>
                </c:pt>
                <c:pt idx="2">
                  <c:v>12.6</c:v>
                </c:pt>
                <c:pt idx="3">
                  <c:v>3.3</c:v>
                </c:pt>
              </c:numCache>
            </c:numRef>
          </c:val>
        </c:ser>
        <c:dLbls>
          <c:showLegendKey val="0"/>
          <c:showVal val="0"/>
          <c:showCatName val="0"/>
          <c:showSerName val="0"/>
          <c:showPercent val="0"/>
          <c:showBubbleSize val="0"/>
        </c:dLbls>
        <c:gapWidth val="100"/>
        <c:overlap val="-24"/>
        <c:axId val="61749786"/>
        <c:axId val="10509151"/>
      </c:barChart>
      <c:catAx>
        <c:axId val="61749786"/>
        <c:scaling>
          <c:orientation val="minMax"/>
        </c:scaling>
        <c:delete val="0"/>
        <c:axPos val="b"/>
        <c:numFmt formatCode="General" sourceLinked="0"/>
        <c:majorTickMark val="none"/>
        <c:minorTickMark val="none"/>
        <c:tickLblPos val="low"/>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lgn="r">
              <a:defRPr lang="en-US" sz="1395" b="1" i="0" u="none" strike="noStrike" kern="1200" baseline="0">
                <a:solidFill>
                  <a:schemeClr val="tx1">
                    <a:lumMod val="65000"/>
                    <a:lumOff val="35000"/>
                  </a:schemeClr>
                </a:solidFill>
                <a:latin typeface="+mn-lt"/>
                <a:ea typeface="+mn-ea"/>
                <a:cs typeface="+mn-cs"/>
              </a:defRPr>
            </a:pPr>
          </a:p>
        </c:txPr>
        <c:crossAx val="10509151"/>
        <c:crosses val="autoZero"/>
        <c:auto val="1"/>
        <c:lblAlgn val="ctr"/>
        <c:lblOffset val="100"/>
        <c:noMultiLvlLbl val="0"/>
      </c:catAx>
      <c:valAx>
        <c:axId val="10509151"/>
        <c:scaling>
          <c:orientation val="minMax"/>
          <c:max val="60"/>
          <c:min val="0"/>
        </c:scaling>
        <c:delete val="1"/>
        <c:axPos val="l"/>
        <c:numFmt formatCode="General" sourceLinked="0"/>
        <c:majorTickMark val="none"/>
        <c:minorTickMark val="none"/>
        <c:tickLblPos val="nextTo"/>
        <c:txPr>
          <a:bodyPr rot="-60000000" spcFirstLastPara="0" vertOverflow="ellipsis" vert="horz" wrap="square" anchor="ctr" anchorCtr="1"/>
          <a:lstStyle/>
          <a:p>
            <a:pPr>
              <a:defRPr lang="en-US" sz="1195" b="1" i="0" u="none" strike="noStrike" kern="1200" baseline="0">
                <a:solidFill>
                  <a:schemeClr val="tx1">
                    <a:lumMod val="65000"/>
                    <a:lumOff val="35000"/>
                  </a:schemeClr>
                </a:solidFill>
                <a:latin typeface="+mn-lt"/>
                <a:ea typeface="+mn-ea"/>
                <a:cs typeface="+mn-cs"/>
              </a:defRPr>
            </a:pPr>
          </a:p>
        </c:txPr>
        <c:crossAx val="61749786"/>
        <c:crosses val="autoZero"/>
        <c:crossBetween val="between"/>
      </c:valAx>
      <c:spPr>
        <a:noFill/>
        <a:ln>
          <a:noFill/>
        </a:ln>
        <a:effectLst/>
      </c:spPr>
    </c:plotArea>
    <c:plotVisOnly val="1"/>
    <c:dispBlanksAs val="span"/>
    <c:showDLblsOverMax val="1"/>
    <c:extLst>
      <c:ext uri="{0b15fc19-7d7d-44ad-8c2d-2c3a37ce22c3}">
        <chartProps xmlns="https://web.wps.cn/et/2018/main" chartId="{8483e58e-412e-4c44-b88b-e7925db0d523}"/>
      </c:ext>
    </c:extLst>
  </c:chart>
  <c:spPr>
    <a:noFill/>
    <a:ln>
      <a:noFill/>
    </a:ln>
    <a:effectLst/>
  </c:spPr>
  <c:txPr>
    <a:bodyPr/>
    <a:lstStyle/>
    <a:p>
      <a:pPr>
        <a:defRPr lang="en-US" b="1"/>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Καθόλου</c:v>
                </c:pt>
              </c:strCache>
            </c:strRef>
          </c:tx>
          <c:spPr>
            <a:gradFill>
              <a:gsLst>
                <a:gs pos="0">
                  <a:srgbClr val="073B70">
                    <a:lumMod val="102000"/>
                    <a:tint val="94000"/>
                  </a:srgbClr>
                </a:gs>
                <a:gs pos="50000">
                  <a:srgbClr val="073B70">
                    <a:lumMod val="100000"/>
                    <a:shade val="100000"/>
                  </a:srgbClr>
                </a:gs>
                <a:gs pos="100000">
                  <a:srgbClr val="073B70">
                    <a:lumMod val="99000"/>
                    <a:shade val="78000"/>
                  </a:srgbClr>
                </a:gs>
              </a:gsLst>
              <a:lin ang="5400000" scaled="0"/>
              <a:tileRect/>
            </a:gradFill>
            <a:ln>
              <a:noFill/>
            </a:ln>
            <a:effectLst/>
          </c:spPr>
          <c:invertIfNegative val="0"/>
          <c:dLbls>
            <c:numFmt formatCode="0&quot;%&quot;" sourceLinked="0"/>
            <c:spPr>
              <a:noFill/>
              <a:ln>
                <a:noFill/>
              </a:ln>
              <a:effectLst/>
            </c:spPr>
            <c:txPr>
              <a:bodyPr rot="0" spcFirstLastPara="1" vertOverflow="ellipsis" vert="horz" wrap="square" lIns="38100" tIns="19050" rIns="38100" bIns="19050" anchor="ctr" anchorCtr="1">
                <a:spAutoFit/>
              </a:bodyPr>
              <a:lstStyle/>
              <a:p>
                <a:pPr>
                  <a:defRPr lang="en-US" sz="2000" b="0" i="0" u="none" strike="noStrike" kern="1200" baseline="0">
                    <a:solidFill>
                      <a:schemeClr val="tx1">
                        <a:lumMod val="75000"/>
                        <a:lumOff val="25000"/>
                      </a:schemeClr>
                    </a:solidFill>
                    <a:latin typeface="Calibri" panose="020F0502020204030204"/>
                    <a:ea typeface="Calibri" panose="020F0502020204030204"/>
                    <a:cs typeface="Calibri" panose="020F0502020204030204"/>
                  </a:defRPr>
                </a:pPr>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Sheet1!$A$2:$A$5</c:f>
              <c:strCache>
                <c:ptCount val="4"/>
                <c:pt idx="0">
                  <c:v>Ratings
/ Scores</c:v>
                </c:pt>
                <c:pt idx="1">
                  <c:v>Επιχειρηματική
Πληροφόρηση</c:v>
                </c:pt>
                <c:pt idx="2">
                  <c:v>Οικονομικές
Καταστάσεις</c:v>
                </c:pt>
                <c:pt idx="3">
                  <c:v>Συναλλακτική
Συμπεριφορά</c:v>
                </c:pt>
              </c:strCache>
            </c:strRef>
          </c:cat>
          <c:val>
            <c:numRef>
              <c:f>Sheet1!$B$2:$B$5</c:f>
              <c:numCache>
                <c:formatCode>General</c:formatCode>
                <c:ptCount val="4"/>
                <c:pt idx="0">
                  <c:v>15.3</c:v>
                </c:pt>
                <c:pt idx="1">
                  <c:v>19.5</c:v>
                </c:pt>
                <c:pt idx="2">
                  <c:v>18.2</c:v>
                </c:pt>
                <c:pt idx="3">
                  <c:v>14.8</c:v>
                </c:pt>
              </c:numCache>
            </c:numRef>
          </c:val>
        </c:ser>
        <c:ser>
          <c:idx val="1"/>
          <c:order val="1"/>
          <c:tx>
            <c:strRef>
              <c:f>Sheet1!$C$1</c:f>
              <c:strCache>
                <c:ptCount val="1"/>
                <c:pt idx="0">
                  <c:v>Λίγο / Μέτρια</c:v>
                </c:pt>
              </c:strCache>
            </c:strRef>
          </c:tx>
          <c:spPr>
            <a:gradFill>
              <a:gsLst>
                <a:gs pos="0">
                  <a:schemeClr val="accent2">
                    <a:lumMod val="102000"/>
                    <a:tint val="94000"/>
                  </a:schemeClr>
                </a:gs>
                <a:gs pos="50000">
                  <a:schemeClr val="accent2">
                    <a:lumMod val="100000"/>
                    <a:shade val="100000"/>
                  </a:schemeClr>
                </a:gs>
                <a:gs pos="100000">
                  <a:schemeClr val="accent2">
                    <a:lumMod val="99000"/>
                    <a:shade val="78000"/>
                  </a:schemeClr>
                </a:gs>
              </a:gsLst>
              <a:lin ang="5400000" scaled="0"/>
              <a:tileRect/>
            </a:gradFill>
            <a:ln>
              <a:noFill/>
            </a:ln>
            <a:effectLst/>
          </c:spPr>
          <c:invertIfNegative val="0"/>
          <c:dLbls>
            <c:numFmt formatCode="0&quot;%&quot;" sourceLinked="0"/>
            <c:spPr>
              <a:noFill/>
              <a:ln>
                <a:noFill/>
              </a:ln>
              <a:effectLst/>
            </c:spPr>
            <c:txPr>
              <a:bodyPr rot="0" spcFirstLastPara="1" vertOverflow="ellipsis" vert="horz" wrap="square" lIns="38100" tIns="19050" rIns="38100" bIns="19050" anchor="ctr" anchorCtr="1">
                <a:spAutoFit/>
              </a:bodyPr>
              <a:lstStyle/>
              <a:p>
                <a:pPr>
                  <a:defRPr lang="en-US" sz="2000" b="0" i="0" u="none" strike="noStrike" kern="1200" baseline="0">
                    <a:solidFill>
                      <a:schemeClr val="tx1">
                        <a:lumMod val="75000"/>
                        <a:lumOff val="25000"/>
                      </a:schemeClr>
                    </a:solidFill>
                    <a:latin typeface="Calibri" panose="020F0502020204030204"/>
                    <a:ea typeface="Calibri" panose="020F0502020204030204"/>
                    <a:cs typeface="Calibri" panose="020F0502020204030204"/>
                  </a:defRPr>
                </a:pPr>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Sheet1!$A$2:$A$5</c:f>
              <c:strCache>
                <c:ptCount val="4"/>
                <c:pt idx="0">
                  <c:v>Ratings
/ Scores</c:v>
                </c:pt>
                <c:pt idx="1">
                  <c:v>Επιχειρηματική
Πληροφόρηση</c:v>
                </c:pt>
                <c:pt idx="2">
                  <c:v>Οικονομικές
Καταστάσεις</c:v>
                </c:pt>
                <c:pt idx="3">
                  <c:v>Συναλλακτική
Συμπεριφορά</c:v>
                </c:pt>
              </c:strCache>
            </c:strRef>
          </c:cat>
          <c:val>
            <c:numRef>
              <c:f>Sheet1!$C$2:$C$5</c:f>
              <c:numCache>
                <c:formatCode>General</c:formatCode>
                <c:ptCount val="4"/>
                <c:pt idx="0">
                  <c:v>34.7</c:v>
                </c:pt>
                <c:pt idx="1">
                  <c:v>43.6</c:v>
                </c:pt>
                <c:pt idx="2">
                  <c:v>35.8</c:v>
                </c:pt>
                <c:pt idx="3">
                  <c:v>30.2</c:v>
                </c:pt>
              </c:numCache>
            </c:numRef>
          </c:val>
        </c:ser>
        <c:ser>
          <c:idx val="2"/>
          <c:order val="2"/>
          <c:tx>
            <c:strRef>
              <c:f>Sheet1!$D$1</c:f>
              <c:strCache>
                <c:ptCount val="1"/>
                <c:pt idx="0">
                  <c:v>Πολύ / Πάρα πολύ</c:v>
                </c:pt>
              </c:strCache>
            </c:strRef>
          </c:tx>
          <c:spPr>
            <a:gradFill>
              <a:gsLst>
                <a:gs pos="0">
                  <a:schemeClr val="accent3">
                    <a:lumMod val="102000"/>
                    <a:tint val="94000"/>
                  </a:schemeClr>
                </a:gs>
                <a:gs pos="50000">
                  <a:schemeClr val="accent3">
                    <a:lumMod val="100000"/>
                    <a:shade val="100000"/>
                  </a:schemeClr>
                </a:gs>
                <a:gs pos="100000">
                  <a:schemeClr val="accent3">
                    <a:lumMod val="99000"/>
                    <a:shade val="78000"/>
                  </a:schemeClr>
                </a:gs>
              </a:gsLst>
              <a:lin ang="5400000" scaled="0"/>
              <a:tileRect/>
            </a:gradFill>
            <a:ln>
              <a:noFill/>
            </a:ln>
            <a:effectLst/>
          </c:spPr>
          <c:invertIfNegative val="0"/>
          <c:dLbls>
            <c:numFmt formatCode="0&quot;%&quot;" sourceLinked="0"/>
            <c:spPr>
              <a:noFill/>
              <a:ln>
                <a:noFill/>
              </a:ln>
              <a:effectLst/>
            </c:spPr>
            <c:txPr>
              <a:bodyPr rot="0" spcFirstLastPara="1" vertOverflow="ellipsis" vert="horz" wrap="square" lIns="38100" tIns="19050" rIns="38100" bIns="19050" anchor="ctr" anchorCtr="1">
                <a:spAutoFit/>
              </a:bodyPr>
              <a:lstStyle/>
              <a:p>
                <a:pPr>
                  <a:defRPr lang="en-US" sz="2000" b="0" i="0" u="none" strike="noStrike" kern="1200" baseline="0">
                    <a:solidFill>
                      <a:schemeClr val="tx1">
                        <a:lumMod val="75000"/>
                        <a:lumOff val="25000"/>
                      </a:schemeClr>
                    </a:solidFill>
                    <a:latin typeface="Calibri" panose="020F0502020204030204"/>
                    <a:ea typeface="Calibri" panose="020F0502020204030204"/>
                    <a:cs typeface="Calibri" panose="020F0502020204030204"/>
                  </a:defRPr>
                </a:pPr>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Sheet1!$A$2:$A$5</c:f>
              <c:strCache>
                <c:ptCount val="4"/>
                <c:pt idx="0">
                  <c:v>Ratings
/ Scores</c:v>
                </c:pt>
                <c:pt idx="1">
                  <c:v>Επιχειρηματική
Πληροφόρηση</c:v>
                </c:pt>
                <c:pt idx="2">
                  <c:v>Οικονομικές
Καταστάσεις</c:v>
                </c:pt>
                <c:pt idx="3">
                  <c:v>Συναλλακτική
Συμπεριφορά</c:v>
                </c:pt>
              </c:strCache>
            </c:strRef>
          </c:cat>
          <c:val>
            <c:numRef>
              <c:f>Sheet1!$D$2:$D$5</c:f>
              <c:numCache>
                <c:formatCode>General</c:formatCode>
                <c:ptCount val="4"/>
                <c:pt idx="0">
                  <c:v>50</c:v>
                </c:pt>
                <c:pt idx="1">
                  <c:v>36.9</c:v>
                </c:pt>
                <c:pt idx="2">
                  <c:v>46</c:v>
                </c:pt>
                <c:pt idx="3">
                  <c:v>55</c:v>
                </c:pt>
              </c:numCache>
            </c:numRef>
          </c:val>
        </c:ser>
        <c:dLbls>
          <c:showLegendKey val="0"/>
          <c:showVal val="0"/>
          <c:showCatName val="0"/>
          <c:showSerName val="0"/>
          <c:showPercent val="0"/>
          <c:showBubbleSize val="0"/>
        </c:dLbls>
        <c:gapWidth val="115"/>
        <c:overlap val="-20"/>
        <c:axId val="62224441"/>
        <c:axId val="5844181"/>
      </c:barChart>
      <c:catAx>
        <c:axId val="62224441"/>
        <c:scaling>
          <c:orientation val="maxMin"/>
        </c:scaling>
        <c:delete val="0"/>
        <c:axPos val="l"/>
        <c:numFmt formatCode="General" sourceLinked="0"/>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lgn="r">
              <a:defRPr lang="en-US" sz="1395" b="1" i="0" u="none" strike="noStrike" kern="1200" baseline="0">
                <a:solidFill>
                  <a:schemeClr val="tx1">
                    <a:lumMod val="65000"/>
                    <a:lumOff val="35000"/>
                  </a:schemeClr>
                </a:solidFill>
                <a:latin typeface="Calibri" panose="020F0502020204030204"/>
                <a:ea typeface="Calibri" panose="020F0502020204030204"/>
                <a:cs typeface="Calibri" panose="020F0502020204030204"/>
              </a:defRPr>
            </a:pPr>
          </a:p>
        </c:txPr>
        <c:crossAx val="5844181"/>
        <c:crosses val="autoZero"/>
        <c:auto val="1"/>
        <c:lblAlgn val="ctr"/>
        <c:lblOffset val="100"/>
        <c:noMultiLvlLbl val="0"/>
      </c:catAx>
      <c:valAx>
        <c:axId val="5844181"/>
        <c:scaling>
          <c:orientation val="minMax"/>
          <c:max val="100"/>
          <c:min val="0"/>
        </c:scaling>
        <c:delete val="1"/>
        <c:axPos val="b"/>
        <c:numFmt formatCode="General" sourceLinked="0"/>
        <c:majorTickMark val="none"/>
        <c:minorTickMark val="none"/>
        <c:tickLblPos val="low"/>
        <c:txPr>
          <a:bodyPr rot="-60000000" spcFirstLastPara="0" vertOverflow="ellipsis" vert="horz" wrap="square" anchor="ctr" anchorCtr="1"/>
          <a:lstStyle/>
          <a:p>
            <a:pPr>
              <a:defRPr lang="en-US" sz="1195" b="1" i="0" u="none" strike="noStrike" kern="1200" baseline="0">
                <a:solidFill>
                  <a:schemeClr val="tx1">
                    <a:lumMod val="65000"/>
                    <a:lumOff val="35000"/>
                  </a:schemeClr>
                </a:solidFill>
                <a:latin typeface="Calibri" panose="020F0502020204030204"/>
                <a:ea typeface="+mn-ea"/>
                <a:cs typeface="+mn-cs"/>
              </a:defRPr>
            </a:pPr>
          </a:p>
        </c:txPr>
        <c:crossAx val="62224441"/>
        <c:crosses val="max"/>
        <c:crossBetween val="between"/>
        <c:majorUnit val="20"/>
      </c:valAx>
      <c:spPr>
        <a:noFill/>
        <a:ln>
          <a:noFill/>
        </a:ln>
        <a:effectLst/>
      </c:spPr>
    </c:plotArea>
    <c:legend>
      <c:legendPos val="b"/>
      <c:layout>
        <c:manualLayout>
          <c:xMode val="edge"/>
          <c:yMode val="edge"/>
          <c:x val="0.116372863831082"/>
          <c:y val="0.929999396890397"/>
          <c:w val="0.4521847020776"/>
          <c:h val="0.0554572639589336"/>
        </c:manualLayout>
      </c:layout>
      <c:overlay val="0"/>
      <c:spPr>
        <a:noFill/>
        <a:ln>
          <a:noFill/>
        </a:ln>
        <a:effectLst/>
      </c:spPr>
      <c:txPr>
        <a:bodyPr rot="0" spcFirstLastPara="1" vertOverflow="ellipsis" vert="horz" wrap="square" anchor="ctr" anchorCtr="1"/>
        <a:lstStyle/>
        <a:p>
          <a:pPr>
            <a:defRPr lang="en-US" sz="1395" b="1" i="0" u="none" strike="noStrike" kern="1200" baseline="0">
              <a:solidFill>
                <a:schemeClr val="tx1">
                  <a:lumMod val="65000"/>
                  <a:lumOff val="35000"/>
                </a:schemeClr>
              </a:solidFill>
              <a:latin typeface="Calibri" panose="020F0502020204030204"/>
              <a:ea typeface="Calibri" panose="020F0502020204030204"/>
              <a:cs typeface="Calibri" panose="020F0502020204030204"/>
            </a:defRPr>
          </a:pPr>
        </a:p>
      </c:txPr>
    </c:legend>
    <c:plotVisOnly val="1"/>
    <c:dispBlanksAs val="span"/>
    <c:showDLblsOverMax val="1"/>
    <c:extLst>
      <c:ext uri="{0b15fc19-7d7d-44ad-8c2d-2c3a37ce22c3}">
        <chartProps xmlns="https://web.wps.cn/et/2018/main" chartId="{f22811ff-1a87-4a16-af81-e656e754cc14}"/>
      </c:ext>
    </c:extLst>
  </c:chart>
  <c:spPr>
    <a:noFill/>
    <a:ln>
      <a:noFill/>
    </a:ln>
    <a:effectLst/>
  </c:spPr>
  <c:txPr>
    <a:bodyPr/>
    <a:lstStyle/>
    <a:p>
      <a:pPr>
        <a:defRPr lang="en-US" b="1">
          <a:latin typeface="Calibri" panose="020F0502020204030204"/>
        </a:defRPr>
      </a:pP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c:pt>
              </c:strCache>
            </c:strRef>
          </c:tx>
          <c:spPr>
            <a:gradFill>
              <a:gsLst>
                <a:gs pos="53000">
                  <a:srgbClr val="073B70"/>
                </a:gs>
                <a:gs pos="83000">
                  <a:schemeClr val="bg1">
                    <a:lumMod val="95000"/>
                  </a:schemeClr>
                </a:gs>
                <a:gs pos="100000">
                  <a:schemeClr val="bg1">
                    <a:lumMod val="95000"/>
                  </a:schemeClr>
                </a:gs>
              </a:gsLst>
              <a:lin ang="5400000" scaled="1"/>
              <a:tileRect/>
            </a:gradFill>
            <a:ln>
              <a:noFill/>
            </a:ln>
            <a:effectLst/>
          </c:spPr>
          <c:invertIfNegative val="0"/>
          <c:dLbls>
            <c:numFmt formatCode="0&quot;%&quot;" sourceLinked="0"/>
            <c:spPr>
              <a:noFill/>
              <a:ln>
                <a:noFill/>
              </a:ln>
              <a:effectLst/>
            </c:spPr>
            <c:txPr>
              <a:bodyPr rot="0" spcFirstLastPara="1" vertOverflow="ellipsis" vert="horz" wrap="square" lIns="38100" tIns="19050" rIns="38100" bIns="19050" anchor="ctr" anchorCtr="1">
                <a:spAutoFit/>
              </a:bodyPr>
              <a:lstStyle/>
              <a:p>
                <a:pPr>
                  <a:defRPr lang="en-US" sz="2000" b="0" i="0" u="none" strike="noStrike" kern="1200" baseline="0">
                    <a:solidFill>
                      <a:schemeClr val="tx2"/>
                    </a:solidFill>
                    <a:latin typeface="Calibri" panose="020F0502020204030204"/>
                    <a:ea typeface="Calibri" panose="020F0502020204030204"/>
                    <a:cs typeface="Calibri" panose="020F0502020204030204"/>
                  </a:defRPr>
                </a:pPr>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layout/>
                <c15:showLeaderLines val="0"/>
                <c15:leaderLines>
                  <c:spPr>
                    <a:ln w="9525">
                      <a:solidFill>
                        <a:schemeClr val="tx2">
                          <a:lumMod val="35000"/>
                          <a:lumOff val="65000"/>
                        </a:schemeClr>
                      </a:solidFill>
                    </a:ln>
                    <a:effectLst/>
                  </c:spPr>
                </c15:leaderLines>
              </c:ext>
            </c:extLst>
          </c:dLbls>
          <c:cat>
            <c:strRef>
              <c:f>Sheet1!$A$2:$A$6</c:f>
              <c:strCache>
                <c:ptCount val="5"/>
                <c:pt idx="0">
                  <c:v>Καθόλου</c:v>
                </c:pt>
                <c:pt idx="1">
                  <c:v>Μικρός
βαθμός</c:v>
                </c:pt>
                <c:pt idx="2">
                  <c:v>Μέτριος
βαθμός</c:v>
                </c:pt>
                <c:pt idx="3">
                  <c:v>Μεγάλος
βαθμός</c:v>
                </c:pt>
                <c:pt idx="4">
                  <c:v>Πολύ μεγάλος
βαθμός</c:v>
                </c:pt>
              </c:strCache>
            </c:strRef>
          </c:cat>
          <c:val>
            <c:numRef>
              <c:f>Sheet1!$B$2:$B$6</c:f>
              <c:numCache>
                <c:formatCode>General</c:formatCode>
                <c:ptCount val="5"/>
                <c:pt idx="0">
                  <c:v>43.6</c:v>
                </c:pt>
                <c:pt idx="1">
                  <c:v>17.4</c:v>
                </c:pt>
                <c:pt idx="2">
                  <c:v>25.5</c:v>
                </c:pt>
                <c:pt idx="3">
                  <c:v>12.1</c:v>
                </c:pt>
                <c:pt idx="4">
                  <c:v>1.3</c:v>
                </c:pt>
              </c:numCache>
            </c:numRef>
          </c:val>
        </c:ser>
        <c:dLbls>
          <c:showLegendKey val="0"/>
          <c:showVal val="0"/>
          <c:showCatName val="0"/>
          <c:showSerName val="0"/>
          <c:showPercent val="0"/>
          <c:showBubbleSize val="0"/>
        </c:dLbls>
        <c:gapWidth val="100"/>
        <c:overlap val="-24"/>
        <c:axId val="13308802"/>
        <c:axId val="18785873"/>
      </c:barChart>
      <c:catAx>
        <c:axId val="13308802"/>
        <c:scaling>
          <c:orientation val="minMax"/>
        </c:scaling>
        <c:delete val="0"/>
        <c:axPos val="b"/>
        <c:numFmt formatCode="General" sourceLinked="0"/>
        <c:majorTickMark val="none"/>
        <c:minorTickMark val="none"/>
        <c:tickLblPos val="low"/>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lgn="r">
              <a:defRPr lang="en-US" sz="1395" b="1" i="0" u="none" strike="noStrike" kern="1200" baseline="0">
                <a:solidFill>
                  <a:schemeClr val="tx2"/>
                </a:solidFill>
                <a:latin typeface="Calibri" panose="020F0502020204030204"/>
                <a:ea typeface="Calibri" panose="020F0502020204030204"/>
                <a:cs typeface="Calibri" panose="020F0502020204030204"/>
              </a:defRPr>
            </a:pPr>
          </a:p>
        </c:txPr>
        <c:crossAx val="18785873"/>
        <c:crosses val="autoZero"/>
        <c:auto val="1"/>
        <c:lblAlgn val="ctr"/>
        <c:lblOffset val="100"/>
        <c:noMultiLvlLbl val="0"/>
      </c:catAx>
      <c:valAx>
        <c:axId val="18785873"/>
        <c:scaling>
          <c:orientation val="minMax"/>
          <c:max val="60"/>
          <c:min val="0"/>
        </c:scaling>
        <c:delete val="1"/>
        <c:axPos val="l"/>
        <c:numFmt formatCode="General" sourceLinked="0"/>
        <c:majorTickMark val="none"/>
        <c:minorTickMark val="none"/>
        <c:tickLblPos val="nextTo"/>
        <c:txPr>
          <a:bodyPr rot="-60000000" spcFirstLastPara="0" vertOverflow="ellipsis" vert="horz" wrap="square" anchor="ctr" anchorCtr="1"/>
          <a:lstStyle/>
          <a:p>
            <a:pPr>
              <a:defRPr lang="en-US" sz="1195" b="1" i="0" u="none" strike="noStrike" kern="1200" baseline="0">
                <a:solidFill>
                  <a:schemeClr val="tx2"/>
                </a:solidFill>
                <a:latin typeface="Calibri" panose="020F0502020204030204"/>
                <a:ea typeface="+mn-ea"/>
                <a:cs typeface="+mn-cs"/>
              </a:defRPr>
            </a:pPr>
          </a:p>
        </c:txPr>
        <c:crossAx val="13308802"/>
        <c:crosses val="autoZero"/>
        <c:crossBetween val="between"/>
      </c:valAx>
      <c:spPr>
        <a:noFill/>
        <a:ln>
          <a:noFill/>
        </a:ln>
        <a:effectLst/>
      </c:spPr>
    </c:plotArea>
    <c:plotVisOnly val="1"/>
    <c:dispBlanksAs val="span"/>
    <c:showDLblsOverMax val="1"/>
    <c:extLst>
      <c:ext uri="{0b15fc19-7d7d-44ad-8c2d-2c3a37ce22c3}">
        <chartProps xmlns="https://web.wps.cn/et/2018/main" chartId="{3c100bfb-e9e4-4023-940b-a2db9d40d073}"/>
      </c:ext>
    </c:extLst>
  </c:chart>
  <c:spPr>
    <a:noFill/>
    <a:ln>
      <a:noFill/>
    </a:ln>
    <a:effectLst/>
  </c:spPr>
  <c:txPr>
    <a:bodyPr/>
    <a:lstStyle/>
    <a:p>
      <a:pPr>
        <a:defRPr lang="en-US" b="1">
          <a:latin typeface="Calibri" panose="020F0502020204030204"/>
        </a:defRPr>
      </a:pP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Καθόλου</c:v>
                </c:pt>
              </c:strCache>
            </c:strRef>
          </c:tx>
          <c:spPr>
            <a:gradFill>
              <a:gsLst>
                <a:gs pos="0">
                  <a:srgbClr val="073B70">
                    <a:lumMod val="102000"/>
                    <a:tint val="94000"/>
                  </a:srgbClr>
                </a:gs>
                <a:gs pos="50000">
                  <a:srgbClr val="073B70">
                    <a:lumMod val="100000"/>
                    <a:shade val="100000"/>
                  </a:srgbClr>
                </a:gs>
                <a:gs pos="100000">
                  <a:srgbClr val="073B70">
                    <a:lumMod val="99000"/>
                    <a:shade val="78000"/>
                  </a:srgbClr>
                </a:gs>
              </a:gsLst>
              <a:lin ang="5400000" scaled="0"/>
              <a:tileRect/>
            </a:gradFill>
            <a:ln>
              <a:noFill/>
            </a:ln>
            <a:effectLst/>
          </c:spPr>
          <c:invertIfNegative val="0"/>
          <c:dLbls>
            <c:numFmt formatCode="0&quot;%&quot;" sourceLinked="0"/>
            <c:spPr>
              <a:noFill/>
              <a:ln>
                <a:noFill/>
              </a:ln>
              <a:effectLst/>
            </c:spPr>
            <c:txPr>
              <a:bodyPr rot="0" spcFirstLastPara="1" vertOverflow="ellipsis" vert="horz" wrap="square" lIns="38100" tIns="19050" rIns="38100" bIns="19050" anchor="ctr" anchorCtr="1">
                <a:spAutoFit/>
              </a:bodyPr>
              <a:lstStyle/>
              <a:p>
                <a:pPr>
                  <a:defRPr lang="en-US" sz="2000" b="0" i="0" u="none" strike="noStrike" kern="1200" baseline="0">
                    <a:solidFill>
                      <a:schemeClr val="tx1">
                        <a:lumMod val="75000"/>
                        <a:lumOff val="25000"/>
                      </a:schemeClr>
                    </a:solidFill>
                    <a:latin typeface="Calibri" panose="020F0502020204030204"/>
                    <a:ea typeface="Calibri" panose="020F0502020204030204"/>
                    <a:cs typeface="Calibri" panose="020F0502020204030204"/>
                  </a:defRPr>
                </a:pPr>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Sheet1!$A$2:$A$5</c:f>
              <c:strCache>
                <c:ptCount val="4"/>
                <c:pt idx="0">
                  <c:v>ESG στην πιστοληπτική
αξιολόγηση</c:v>
                </c:pt>
                <c:pt idx="1">
                  <c:v>Βελτίωση
πιστωτικού ελέγχου</c:v>
                </c:pt>
                <c:pt idx="2">
                  <c:v>ESG και χαμηλότερος
κίνδυνος</c:v>
                </c:pt>
                <c:pt idx="3">
                  <c:v>Αύξηση
σημασίας ESG</c:v>
                </c:pt>
              </c:strCache>
            </c:strRef>
          </c:cat>
          <c:val>
            <c:numRef>
              <c:f>Sheet1!$B$2:$B$5</c:f>
              <c:numCache>
                <c:formatCode>General</c:formatCode>
                <c:ptCount val="4"/>
                <c:pt idx="0">
                  <c:v>19.6</c:v>
                </c:pt>
                <c:pt idx="1">
                  <c:v>16.2</c:v>
                </c:pt>
                <c:pt idx="2">
                  <c:v>14.3</c:v>
                </c:pt>
                <c:pt idx="3">
                  <c:v>9.5</c:v>
                </c:pt>
              </c:numCache>
            </c:numRef>
          </c:val>
        </c:ser>
        <c:ser>
          <c:idx val="1"/>
          <c:order val="1"/>
          <c:tx>
            <c:strRef>
              <c:f>Sheet1!$C$1</c:f>
              <c:strCache>
                <c:ptCount val="1"/>
                <c:pt idx="0">
                  <c:v>Λίγο / Μέτρια</c:v>
                </c:pt>
              </c:strCache>
            </c:strRef>
          </c:tx>
          <c:spPr>
            <a:gradFill>
              <a:gsLst>
                <a:gs pos="0">
                  <a:schemeClr val="accent2">
                    <a:lumMod val="102000"/>
                    <a:tint val="94000"/>
                  </a:schemeClr>
                </a:gs>
                <a:gs pos="50000">
                  <a:schemeClr val="accent2">
                    <a:lumMod val="100000"/>
                    <a:shade val="100000"/>
                  </a:schemeClr>
                </a:gs>
                <a:gs pos="100000">
                  <a:schemeClr val="accent2">
                    <a:lumMod val="99000"/>
                    <a:shade val="78000"/>
                  </a:schemeClr>
                </a:gs>
              </a:gsLst>
              <a:lin ang="5400000" scaled="0"/>
              <a:tileRect/>
            </a:gradFill>
            <a:ln>
              <a:noFill/>
            </a:ln>
            <a:effectLst/>
          </c:spPr>
          <c:invertIfNegative val="0"/>
          <c:dLbls>
            <c:numFmt formatCode="0&quot;%&quot;" sourceLinked="0"/>
            <c:spPr>
              <a:noFill/>
              <a:ln>
                <a:noFill/>
              </a:ln>
              <a:effectLst/>
            </c:spPr>
            <c:txPr>
              <a:bodyPr rot="0" spcFirstLastPara="1" vertOverflow="ellipsis" vert="horz" wrap="square" lIns="38100" tIns="19050" rIns="38100" bIns="19050" anchor="ctr" anchorCtr="1">
                <a:spAutoFit/>
              </a:bodyPr>
              <a:lstStyle/>
              <a:p>
                <a:pPr>
                  <a:defRPr lang="en-US" sz="2000" b="0" i="0" u="none" strike="noStrike" kern="1200" baseline="0">
                    <a:solidFill>
                      <a:schemeClr val="tx1">
                        <a:lumMod val="75000"/>
                        <a:lumOff val="25000"/>
                      </a:schemeClr>
                    </a:solidFill>
                    <a:latin typeface="Calibri" panose="020F0502020204030204"/>
                    <a:ea typeface="Calibri" panose="020F0502020204030204"/>
                    <a:cs typeface="Calibri" panose="020F0502020204030204"/>
                  </a:defRPr>
                </a:pPr>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Sheet1!$A$2:$A$5</c:f>
              <c:strCache>
                <c:ptCount val="4"/>
                <c:pt idx="0">
                  <c:v>ESG στην πιστοληπτική
αξιολόγηση</c:v>
                </c:pt>
                <c:pt idx="1">
                  <c:v>Βελτίωση
πιστωτικού ελέγχου</c:v>
                </c:pt>
                <c:pt idx="2">
                  <c:v>ESG και χαμηλότερος
κίνδυνος</c:v>
                </c:pt>
                <c:pt idx="3">
                  <c:v>Αύξηση
σημασίας ESG</c:v>
                </c:pt>
              </c:strCache>
            </c:strRef>
          </c:cat>
          <c:val>
            <c:numRef>
              <c:f>Sheet1!$C$2:$C$5</c:f>
              <c:numCache>
                <c:formatCode>General</c:formatCode>
                <c:ptCount val="4"/>
                <c:pt idx="0">
                  <c:v>48.7</c:v>
                </c:pt>
                <c:pt idx="1">
                  <c:v>48</c:v>
                </c:pt>
                <c:pt idx="2">
                  <c:v>44.9</c:v>
                </c:pt>
                <c:pt idx="3">
                  <c:v>31.8</c:v>
                </c:pt>
              </c:numCache>
            </c:numRef>
          </c:val>
        </c:ser>
        <c:ser>
          <c:idx val="2"/>
          <c:order val="2"/>
          <c:tx>
            <c:strRef>
              <c:f>Sheet1!$D$1</c:f>
              <c:strCache>
                <c:ptCount val="1"/>
                <c:pt idx="0">
                  <c:v>Πολύ / Πάρα πολύ</c:v>
                </c:pt>
              </c:strCache>
            </c:strRef>
          </c:tx>
          <c:spPr>
            <a:gradFill>
              <a:gsLst>
                <a:gs pos="0">
                  <a:schemeClr val="accent3">
                    <a:lumMod val="102000"/>
                    <a:tint val="94000"/>
                  </a:schemeClr>
                </a:gs>
                <a:gs pos="50000">
                  <a:schemeClr val="accent3">
                    <a:lumMod val="100000"/>
                    <a:shade val="100000"/>
                  </a:schemeClr>
                </a:gs>
                <a:gs pos="100000">
                  <a:schemeClr val="accent3">
                    <a:lumMod val="99000"/>
                    <a:shade val="78000"/>
                  </a:schemeClr>
                </a:gs>
              </a:gsLst>
              <a:lin ang="5400000" scaled="0"/>
              <a:tileRect/>
            </a:gradFill>
            <a:ln>
              <a:noFill/>
            </a:ln>
            <a:effectLst/>
          </c:spPr>
          <c:invertIfNegative val="0"/>
          <c:dLbls>
            <c:numFmt formatCode="0&quot;%&quot;" sourceLinked="0"/>
            <c:spPr>
              <a:noFill/>
              <a:ln>
                <a:noFill/>
              </a:ln>
              <a:effectLst/>
            </c:spPr>
            <c:txPr>
              <a:bodyPr rot="0" spcFirstLastPara="1" vertOverflow="ellipsis" vert="horz" wrap="square" lIns="38100" tIns="19050" rIns="38100" bIns="19050" anchor="ctr" anchorCtr="1">
                <a:spAutoFit/>
              </a:bodyPr>
              <a:lstStyle/>
              <a:p>
                <a:pPr>
                  <a:defRPr lang="en-US" sz="2000" b="0" i="0" u="none" strike="noStrike" kern="1200" baseline="0">
                    <a:solidFill>
                      <a:schemeClr val="tx1">
                        <a:lumMod val="75000"/>
                        <a:lumOff val="25000"/>
                      </a:schemeClr>
                    </a:solidFill>
                    <a:latin typeface="Calibri" panose="020F0502020204030204"/>
                    <a:ea typeface="Calibri" panose="020F0502020204030204"/>
                    <a:cs typeface="Calibri" panose="020F0502020204030204"/>
                  </a:defRPr>
                </a:pPr>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Sheet1!$A$2:$A$5</c:f>
              <c:strCache>
                <c:ptCount val="4"/>
                <c:pt idx="0">
                  <c:v>ESG στην πιστοληπτική
αξιολόγηση</c:v>
                </c:pt>
                <c:pt idx="1">
                  <c:v>Βελτίωση
πιστωτικού ελέγχου</c:v>
                </c:pt>
                <c:pt idx="2">
                  <c:v>ESG και χαμηλότερος
κίνδυνος</c:v>
                </c:pt>
                <c:pt idx="3">
                  <c:v>Αύξηση
σημασίας ESG</c:v>
                </c:pt>
              </c:strCache>
            </c:strRef>
          </c:cat>
          <c:val>
            <c:numRef>
              <c:f>Sheet1!$D$2:$D$5</c:f>
              <c:numCache>
                <c:formatCode>General</c:formatCode>
                <c:ptCount val="4"/>
                <c:pt idx="0">
                  <c:v>31.8</c:v>
                </c:pt>
                <c:pt idx="1">
                  <c:v>35.8</c:v>
                </c:pt>
                <c:pt idx="2">
                  <c:v>40.8</c:v>
                </c:pt>
                <c:pt idx="3">
                  <c:v>58.8</c:v>
                </c:pt>
              </c:numCache>
            </c:numRef>
          </c:val>
        </c:ser>
        <c:dLbls>
          <c:showLegendKey val="0"/>
          <c:showVal val="0"/>
          <c:showCatName val="0"/>
          <c:showSerName val="0"/>
          <c:showPercent val="0"/>
          <c:showBubbleSize val="0"/>
        </c:dLbls>
        <c:gapWidth val="115"/>
        <c:overlap val="-20"/>
        <c:axId val="12907093"/>
        <c:axId val="81046471"/>
      </c:barChart>
      <c:catAx>
        <c:axId val="12907093"/>
        <c:scaling>
          <c:orientation val="maxMin"/>
        </c:scaling>
        <c:delete val="0"/>
        <c:axPos val="l"/>
        <c:numFmt formatCode="General" sourceLinked="0"/>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lgn="r">
              <a:defRPr lang="en-US" sz="1395" b="1" i="0" u="none" strike="noStrike" kern="1200" baseline="0">
                <a:solidFill>
                  <a:schemeClr val="tx1">
                    <a:lumMod val="65000"/>
                    <a:lumOff val="35000"/>
                  </a:schemeClr>
                </a:solidFill>
                <a:latin typeface="+mn-lt"/>
                <a:ea typeface="+mn-ea"/>
                <a:cs typeface="+mn-cs"/>
              </a:defRPr>
            </a:pPr>
          </a:p>
        </c:txPr>
        <c:crossAx val="81046471"/>
        <c:crosses val="autoZero"/>
        <c:auto val="1"/>
        <c:lblAlgn val="ctr"/>
        <c:lblOffset val="100"/>
        <c:noMultiLvlLbl val="0"/>
      </c:catAx>
      <c:valAx>
        <c:axId val="81046471"/>
        <c:scaling>
          <c:orientation val="minMax"/>
          <c:max val="100"/>
          <c:min val="0"/>
        </c:scaling>
        <c:delete val="1"/>
        <c:axPos val="b"/>
        <c:numFmt formatCode="General" sourceLinked="0"/>
        <c:majorTickMark val="none"/>
        <c:minorTickMark val="none"/>
        <c:tickLblPos val="low"/>
        <c:txPr>
          <a:bodyPr rot="-60000000" spcFirstLastPara="0" vertOverflow="ellipsis" vert="horz" wrap="square" anchor="ctr" anchorCtr="1"/>
          <a:lstStyle/>
          <a:p>
            <a:pPr>
              <a:defRPr lang="en-US" sz="1195" b="1" i="0" u="none" strike="noStrike" kern="1200" baseline="0">
                <a:solidFill>
                  <a:schemeClr val="tx1">
                    <a:lumMod val="65000"/>
                    <a:lumOff val="35000"/>
                  </a:schemeClr>
                </a:solidFill>
                <a:latin typeface="+mn-lt"/>
                <a:ea typeface="+mn-ea"/>
                <a:cs typeface="+mn-cs"/>
              </a:defRPr>
            </a:pPr>
          </a:p>
        </c:txPr>
        <c:crossAx val="12907093"/>
        <c:crosses val="max"/>
        <c:crossBetween val="between"/>
        <c:majorUnit val="20"/>
      </c:valAx>
      <c:spPr>
        <a:noFill/>
        <a:ln>
          <a:noFill/>
        </a:ln>
        <a:effectLst/>
      </c:spPr>
    </c:plotArea>
    <c:legend>
      <c:legendPos val="b"/>
      <c:layout>
        <c:manualLayout>
          <c:xMode val="edge"/>
          <c:yMode val="edge"/>
          <c:x val="0.240251530118836"/>
          <c:y val="0.929999206032928"/>
          <c:w val="0.599401033877186"/>
          <c:h val="0.0554574548164027"/>
        </c:manualLayout>
      </c:layout>
      <c:overlay val="0"/>
      <c:spPr>
        <a:noFill/>
        <a:ln>
          <a:noFill/>
        </a:ln>
        <a:effectLst/>
      </c:spPr>
      <c:txPr>
        <a:bodyPr rot="0" spcFirstLastPara="1" vertOverflow="ellipsis" vert="horz" wrap="square" anchor="ctr" anchorCtr="1"/>
        <a:lstStyle/>
        <a:p>
          <a:pPr>
            <a:defRPr lang="en-US" sz="1395" b="1" i="0" u="none" strike="noStrike" kern="1200" baseline="0">
              <a:solidFill>
                <a:schemeClr val="tx1">
                  <a:lumMod val="65000"/>
                  <a:lumOff val="35000"/>
                </a:schemeClr>
              </a:solidFill>
              <a:latin typeface="+mn-lt"/>
              <a:ea typeface="+mn-ea"/>
              <a:cs typeface="+mn-cs"/>
            </a:defRPr>
          </a:pPr>
        </a:p>
      </c:txPr>
    </c:legend>
    <c:plotVisOnly val="1"/>
    <c:dispBlanksAs val="span"/>
    <c:showDLblsOverMax val="1"/>
    <c:extLst>
      <c:ext uri="{0b15fc19-7d7d-44ad-8c2d-2c3a37ce22c3}">
        <chartProps xmlns="https://web.wps.cn/et/2018/main" chartId="{192bb388-fbe5-4c87-bc1e-c6f48014e502}"/>
      </c:ext>
    </c:extLst>
  </c:chart>
  <c:spPr>
    <a:noFill/>
    <a:ln>
      <a:noFill/>
    </a:ln>
    <a:effectLst/>
  </c:spPr>
  <c:txPr>
    <a:bodyPr/>
    <a:lstStyle/>
    <a:p>
      <a:pPr>
        <a:defRPr lang="en-US" b="1"/>
      </a:pPr>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c:pt>
              </c:strCache>
            </c:strRef>
          </c:tx>
          <c:spPr>
            <a:gradFill>
              <a:gsLst>
                <a:gs pos="53000">
                  <a:srgbClr val="073B70"/>
                </a:gs>
                <a:gs pos="83000">
                  <a:schemeClr val="bg1">
                    <a:lumMod val="95000"/>
                  </a:schemeClr>
                </a:gs>
                <a:gs pos="100000">
                  <a:schemeClr val="bg1">
                    <a:lumMod val="95000"/>
                  </a:schemeClr>
                </a:gs>
              </a:gsLst>
              <a:lin ang="5400000" scaled="1"/>
              <a:tileRect/>
            </a:gradFill>
            <a:ln>
              <a:noFill/>
            </a:ln>
            <a:effectLst/>
          </c:spPr>
          <c:invertIfNegative val="0"/>
          <c:dLbls>
            <c:numFmt formatCode="0&quot;%&quot;" sourceLinked="0"/>
            <c:spPr>
              <a:noFill/>
              <a:ln>
                <a:noFill/>
              </a:ln>
              <a:effectLst/>
            </c:spPr>
            <c:txPr>
              <a:bodyPr rot="0" spcFirstLastPara="1" vertOverflow="ellipsis" vert="horz" wrap="square" lIns="38100" tIns="19050" rIns="38100" bIns="19050" anchor="ctr" anchorCtr="1">
                <a:spAutoFit/>
              </a:bodyPr>
              <a:lstStyle/>
              <a:p>
                <a:pPr>
                  <a:defRPr lang="en-US" sz="2000" b="0" i="0" u="none" strike="noStrike" kern="1200" baseline="0">
                    <a:solidFill>
                      <a:schemeClr val="tx2"/>
                    </a:solidFill>
                    <a:latin typeface="Calibri" panose="020F0502020204030204"/>
                    <a:ea typeface="Calibri" panose="020F0502020204030204"/>
                    <a:cs typeface="Calibri" panose="020F0502020204030204"/>
                  </a:defRPr>
                </a:pPr>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layout/>
                <c15:showLeaderLines val="0"/>
                <c15:leaderLines/>
              </c:ext>
            </c:extLst>
          </c:dLbls>
          <c:cat>
            <c:strRef>
              <c:f>Sheet1!$A$2:$A$6</c:f>
              <c:strCache>
                <c:ptCount val="5"/>
                <c:pt idx="0">
                  <c:v>Καμία
μεταβολή</c:v>
                </c:pt>
                <c:pt idx="1">
                  <c:v>Μείωση
πιστώσεων</c:v>
                </c:pt>
                <c:pt idx="2">
                  <c:v>Αύξηση
πιστώσεων</c:v>
                </c:pt>
                <c:pt idx="3">
                  <c:v>Μείωση χρόνου
πίστωσης</c:v>
                </c:pt>
                <c:pt idx="4">
                  <c:v>Αύξηση χρόνου
πίστωσης</c:v>
                </c:pt>
              </c:strCache>
            </c:strRef>
          </c:cat>
          <c:val>
            <c:numRef>
              <c:f>Sheet1!$B$2:$B$6</c:f>
              <c:numCache>
                <c:formatCode>General</c:formatCode>
                <c:ptCount val="5"/>
                <c:pt idx="0">
                  <c:v>41.3</c:v>
                </c:pt>
                <c:pt idx="1">
                  <c:v>22.7</c:v>
                </c:pt>
                <c:pt idx="2">
                  <c:v>10</c:v>
                </c:pt>
                <c:pt idx="3">
                  <c:v>22.7</c:v>
                </c:pt>
                <c:pt idx="4">
                  <c:v>3.3</c:v>
                </c:pt>
              </c:numCache>
            </c:numRef>
          </c:val>
        </c:ser>
        <c:dLbls>
          <c:showLegendKey val="0"/>
          <c:showVal val="0"/>
          <c:showCatName val="0"/>
          <c:showSerName val="0"/>
          <c:showPercent val="0"/>
          <c:showBubbleSize val="0"/>
        </c:dLbls>
        <c:gapWidth val="100"/>
        <c:overlap val="-24"/>
        <c:axId val="15738362"/>
        <c:axId val="27941548"/>
      </c:barChart>
      <c:catAx>
        <c:axId val="15738362"/>
        <c:scaling>
          <c:orientation val="minMax"/>
        </c:scaling>
        <c:delete val="0"/>
        <c:axPos val="b"/>
        <c:numFmt formatCode="General" sourceLinked="0"/>
        <c:majorTickMark val="out"/>
        <c:minorTickMark val="none"/>
        <c:tickLblPos val="low"/>
        <c:spPr>
          <a:noFill/>
          <a:ln w="9525" cap="flat" cmpd="sng" algn="ctr">
            <a:solidFill>
              <a:schemeClr val="tx2">
                <a:lumMod val="15000"/>
                <a:lumOff val="85000"/>
              </a:schemeClr>
            </a:solidFill>
            <a:prstDash val="solid"/>
            <a:round/>
          </a:ln>
          <a:effectLst/>
        </c:spPr>
        <c:txPr>
          <a:bodyPr rot="-60000000" spcFirstLastPara="1" vertOverflow="ellipsis" vert="horz" wrap="square" anchor="ctr" anchorCtr="1"/>
          <a:lstStyle/>
          <a:p>
            <a:pPr algn="r">
              <a:defRPr lang="en-US" sz="1395" b="1" i="0" u="none" strike="noStrike" kern="1200" baseline="0">
                <a:solidFill>
                  <a:schemeClr val="tx2"/>
                </a:solidFill>
                <a:latin typeface="Calibri" panose="020F0502020204030204"/>
                <a:ea typeface="Calibri" panose="020F0502020204030204"/>
                <a:cs typeface="Calibri" panose="020F0502020204030204"/>
              </a:defRPr>
            </a:pPr>
          </a:p>
        </c:txPr>
        <c:crossAx val="27941548"/>
        <c:crosses val="autoZero"/>
        <c:auto val="1"/>
        <c:lblAlgn val="ctr"/>
        <c:lblOffset val="100"/>
        <c:noMultiLvlLbl val="0"/>
      </c:catAx>
      <c:valAx>
        <c:axId val="27941548"/>
        <c:scaling>
          <c:orientation val="minMax"/>
          <c:max val="60"/>
          <c:min val="0"/>
        </c:scaling>
        <c:delete val="1"/>
        <c:axPos val="l"/>
        <c:numFmt formatCode="General" sourceLinked="0"/>
        <c:majorTickMark val="out"/>
        <c:minorTickMark val="none"/>
        <c:tickLblPos val="nextTo"/>
        <c:txPr>
          <a:bodyPr rot="-60000000" spcFirstLastPara="0" vertOverflow="ellipsis" vert="horz" wrap="square" anchor="ctr" anchorCtr="1"/>
          <a:lstStyle/>
          <a:p>
            <a:pPr>
              <a:defRPr lang="en-US" sz="1000" b="1" i="0" u="none" strike="noStrike" kern="1200" baseline="0">
                <a:solidFill>
                  <a:schemeClr val="tx1"/>
                </a:solidFill>
                <a:latin typeface="Calibri" panose="020F0502020204030204"/>
                <a:ea typeface="+mn-ea"/>
                <a:cs typeface="+mn-cs"/>
              </a:defRPr>
            </a:pPr>
          </a:p>
        </c:txPr>
        <c:crossAx val="15738362"/>
        <c:crosses val="autoZero"/>
        <c:crossBetween val="between"/>
      </c:valAx>
      <c:spPr>
        <a:noFill/>
        <a:ln>
          <a:noFill/>
        </a:ln>
        <a:effectLst/>
      </c:spPr>
    </c:plotArea>
    <c:plotVisOnly val="1"/>
    <c:dispBlanksAs val="span"/>
    <c:showDLblsOverMax val="1"/>
    <c:extLst>
      <c:ext uri="{0b15fc19-7d7d-44ad-8c2d-2c3a37ce22c3}">
        <chartProps xmlns="https://web.wps.cn/et/2018/main" chartId="{e1200fa6-1695-4cb5-bf3c-13de8302131e}"/>
      </c:ext>
    </c:extLst>
  </c:chart>
  <c:spPr>
    <a:noFill/>
    <a:ln>
      <a:noFill/>
    </a:ln>
    <a:effectLst/>
  </c:spPr>
  <c:txPr>
    <a:bodyPr/>
    <a:lstStyle/>
    <a:p>
      <a:pPr>
        <a:defRPr lang="en-US" b="1">
          <a:latin typeface="Calibri" panose="020F0502020204030204"/>
        </a:defRPr>
      </a:pPr>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183113549013219"/>
          <c:y val="0.0266627884428932"/>
          <c:w val="0.910107894120784"/>
          <c:h val="0.853435587131015"/>
        </c:manualLayout>
      </c:layout>
      <c:barChart>
        <c:barDir val="col"/>
        <c:grouping val="clustered"/>
        <c:varyColors val="0"/>
        <c:ser>
          <c:idx val="0"/>
          <c:order val="0"/>
          <c:tx>
            <c:strRef>
              <c:f>Sheet1!$B$1</c:f>
              <c:strCache>
                <c:ptCount val="1"/>
                <c:pt idx="0">
                  <c:v/>
                </c:pt>
              </c:strCache>
            </c:strRef>
          </c:tx>
          <c:spPr>
            <a:gradFill>
              <a:gsLst>
                <a:gs pos="53000">
                  <a:srgbClr val="073B70"/>
                </a:gs>
                <a:gs pos="83000">
                  <a:schemeClr val="bg1">
                    <a:lumMod val="95000"/>
                  </a:schemeClr>
                </a:gs>
                <a:gs pos="100000">
                  <a:schemeClr val="bg1">
                    <a:lumMod val="95000"/>
                  </a:schemeClr>
                </a:gs>
              </a:gsLst>
              <a:lin ang="5400000" scaled="1"/>
              <a:tileRect/>
            </a:gradFill>
            <a:ln>
              <a:noFill/>
            </a:ln>
            <a:effectLst/>
          </c:spPr>
          <c:invertIfNegative val="0"/>
          <c:dLbls>
            <c:numFmt formatCode="0&quot;%&quot;" sourceLinked="0"/>
            <c:spPr>
              <a:noFill/>
              <a:ln>
                <a:noFill/>
              </a:ln>
              <a:effectLst/>
            </c:spPr>
            <c:txPr>
              <a:bodyPr rot="0" spcFirstLastPara="1" vertOverflow="ellipsis" vert="horz" wrap="square" lIns="38100" tIns="19050" rIns="38100" bIns="19050" anchor="ctr" anchorCtr="1">
                <a:spAutoFit/>
              </a:bodyPr>
              <a:lstStyle/>
              <a:p>
                <a:pPr>
                  <a:defRPr lang="en-US" sz="2000" b="0" i="0" u="none" strike="noStrike" kern="1200" baseline="0">
                    <a:solidFill>
                      <a:schemeClr val="tx2"/>
                    </a:solidFill>
                    <a:latin typeface="Calibri" panose="020F0502020204030204"/>
                    <a:ea typeface="Calibri" panose="020F0502020204030204"/>
                    <a:cs typeface="Calibri" panose="020F0502020204030204"/>
                  </a:defRPr>
                </a:pPr>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layout/>
                <c15:showLeaderLines val="0"/>
                <c15:leaderLines/>
              </c:ext>
            </c:extLst>
          </c:dLbls>
          <c:cat>
            <c:strRef>
              <c:f>Sheet1!$A$2:$A$6</c:f>
              <c:strCache>
                <c:ptCount val="5"/>
                <c:pt idx="0">
                  <c:v>1%</c:v>
                </c:pt>
                <c:pt idx="1">
                  <c:v>2%</c:v>
                </c:pt>
                <c:pt idx="2">
                  <c:v>3%</c:v>
                </c:pt>
                <c:pt idx="3">
                  <c:v>4%</c:v>
                </c:pt>
                <c:pt idx="4">
                  <c:v>5% και
άνω</c:v>
                </c:pt>
              </c:strCache>
            </c:strRef>
          </c:cat>
          <c:val>
            <c:numRef>
              <c:f>Sheet1!$B$2:$B$6</c:f>
              <c:numCache>
                <c:formatCode>General</c:formatCode>
                <c:ptCount val="5"/>
                <c:pt idx="0">
                  <c:v>52.3</c:v>
                </c:pt>
                <c:pt idx="1">
                  <c:v>14.1</c:v>
                </c:pt>
                <c:pt idx="2">
                  <c:v>20.1</c:v>
                </c:pt>
                <c:pt idx="3">
                  <c:v>4</c:v>
                </c:pt>
                <c:pt idx="4">
                  <c:v>9.4</c:v>
                </c:pt>
              </c:numCache>
            </c:numRef>
          </c:val>
        </c:ser>
        <c:dLbls>
          <c:showLegendKey val="0"/>
          <c:showVal val="0"/>
          <c:showCatName val="0"/>
          <c:showSerName val="0"/>
          <c:showPercent val="0"/>
          <c:showBubbleSize val="0"/>
        </c:dLbls>
        <c:gapWidth val="100"/>
        <c:overlap val="-24"/>
        <c:axId val="49839826"/>
        <c:axId val="96490181"/>
      </c:barChart>
      <c:catAx>
        <c:axId val="49839826"/>
        <c:scaling>
          <c:orientation val="minMax"/>
        </c:scaling>
        <c:delete val="0"/>
        <c:axPos val="b"/>
        <c:numFmt formatCode="General" sourceLinked="0"/>
        <c:majorTickMark val="out"/>
        <c:minorTickMark val="none"/>
        <c:tickLblPos val="low"/>
        <c:spPr>
          <a:noFill/>
          <a:ln w="9525" cap="flat" cmpd="sng" algn="ctr">
            <a:solidFill>
              <a:schemeClr val="tx2">
                <a:lumMod val="15000"/>
                <a:lumOff val="85000"/>
              </a:schemeClr>
            </a:solidFill>
            <a:prstDash val="solid"/>
            <a:round/>
          </a:ln>
          <a:effectLst/>
        </c:spPr>
        <c:txPr>
          <a:bodyPr rot="-60000000" spcFirstLastPara="1" vertOverflow="ellipsis" vert="horz" wrap="square" anchor="ctr" anchorCtr="1"/>
          <a:lstStyle/>
          <a:p>
            <a:pPr algn="r">
              <a:defRPr lang="en-US" sz="1395" b="1" i="0" u="none" strike="noStrike" kern="1200" baseline="0">
                <a:solidFill>
                  <a:schemeClr val="tx2"/>
                </a:solidFill>
                <a:latin typeface="Calibri" panose="020F0502020204030204"/>
                <a:ea typeface="Calibri" panose="020F0502020204030204"/>
                <a:cs typeface="Calibri" panose="020F0502020204030204"/>
              </a:defRPr>
            </a:pPr>
          </a:p>
        </c:txPr>
        <c:crossAx val="96490181"/>
        <c:crosses val="autoZero"/>
        <c:auto val="1"/>
        <c:lblAlgn val="ctr"/>
        <c:lblOffset val="100"/>
        <c:noMultiLvlLbl val="0"/>
      </c:catAx>
      <c:valAx>
        <c:axId val="96490181"/>
        <c:scaling>
          <c:orientation val="minMax"/>
          <c:max val="70"/>
          <c:min val="0"/>
        </c:scaling>
        <c:delete val="1"/>
        <c:axPos val="l"/>
        <c:numFmt formatCode="General" sourceLinked="0"/>
        <c:majorTickMark val="out"/>
        <c:minorTickMark val="none"/>
        <c:tickLblPos val="nextTo"/>
        <c:txPr>
          <a:bodyPr rot="-60000000" spcFirstLastPara="0" vertOverflow="ellipsis" vert="horz" wrap="square" anchor="ctr" anchorCtr="1"/>
          <a:lstStyle/>
          <a:p>
            <a:pPr>
              <a:defRPr lang="en-US" sz="1000" b="1" i="0" u="none" strike="noStrike" kern="1200" baseline="0">
                <a:solidFill>
                  <a:schemeClr val="tx1"/>
                </a:solidFill>
                <a:latin typeface="Calibri" panose="020F0502020204030204"/>
                <a:ea typeface="+mn-ea"/>
                <a:cs typeface="+mn-cs"/>
              </a:defRPr>
            </a:pPr>
          </a:p>
        </c:txPr>
        <c:crossAx val="49839826"/>
        <c:crosses val="autoZero"/>
        <c:crossBetween val="between"/>
      </c:valAx>
      <c:spPr>
        <a:noFill/>
        <a:ln>
          <a:noFill/>
        </a:ln>
        <a:effectLst/>
      </c:spPr>
    </c:plotArea>
    <c:plotVisOnly val="1"/>
    <c:dispBlanksAs val="span"/>
    <c:showDLblsOverMax val="1"/>
    <c:extLst>
      <c:ext uri="{0b15fc19-7d7d-44ad-8c2d-2c3a37ce22c3}">
        <chartProps xmlns="https://web.wps.cn/et/2018/main" chartId="{08fc3eda-296f-4720-b82c-965b6e8ec71d}"/>
      </c:ext>
    </c:extLst>
  </c:chart>
  <c:spPr>
    <a:noFill/>
    <a:ln>
      <a:noFill/>
    </a:ln>
    <a:effectLst/>
  </c:spPr>
  <c:txPr>
    <a:bodyPr/>
    <a:lstStyle/>
    <a:p>
      <a:pPr>
        <a:defRPr lang="en-US" b="1">
          <a:latin typeface="Calibri" panose="020F0502020204030204"/>
        </a:defRPr>
      </a:pPr>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Μ.Ο. Πιστώσεων</c:v>
                </c:pt>
              </c:strCache>
            </c:strRef>
          </c:tx>
          <c:spPr>
            <a:gradFill>
              <a:gsLst>
                <a:gs pos="0">
                  <a:srgbClr val="073B70">
                    <a:lumMod val="102000"/>
                    <a:tint val="94000"/>
                  </a:srgbClr>
                </a:gs>
                <a:gs pos="50000">
                  <a:srgbClr val="073B70">
                    <a:lumMod val="100000"/>
                    <a:shade val="100000"/>
                  </a:srgbClr>
                </a:gs>
                <a:gs pos="100000">
                  <a:srgbClr val="073B70">
                    <a:lumMod val="99000"/>
                    <a:shade val="78000"/>
                  </a:srgbClr>
                </a:gs>
              </a:gsLst>
              <a:lin ang="5400000" scaled="0"/>
              <a:tileRect/>
            </a:gradFill>
            <a:ln>
              <a:noFill/>
            </a:ln>
            <a:effectLst/>
          </c:spPr>
          <c:invertIfNegative val="0"/>
          <c:dLbls>
            <c:numFmt formatCode="0&quot;%&quot;" sourceLinked="0"/>
            <c:spPr>
              <a:noFill/>
              <a:ln>
                <a:noFill/>
              </a:ln>
              <a:effectLst/>
            </c:spPr>
            <c:txPr>
              <a:bodyPr rot="0" spcFirstLastPara="1" vertOverflow="ellipsis" vert="horz" wrap="square" lIns="38100" tIns="19050" rIns="38100" bIns="19050" anchor="ctr" anchorCtr="1">
                <a:spAutoFit/>
              </a:bodyPr>
              <a:lstStyle/>
              <a:p>
                <a:pPr>
                  <a:defRPr lang="en-US" sz="2000" b="0" i="0" u="none" strike="noStrike" kern="1200" baseline="0">
                    <a:solidFill>
                      <a:schemeClr val="tx1">
                        <a:lumMod val="75000"/>
                        <a:lumOff val="25000"/>
                      </a:schemeClr>
                    </a:solidFill>
                    <a:latin typeface="Calibri" panose="020F0502020204030204"/>
                    <a:ea typeface="Calibri" panose="020F0502020204030204"/>
                    <a:cs typeface="Calibri" panose="020F0502020204030204"/>
                  </a:defRPr>
                </a:pPr>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Sheet1!$A$2:$A$6</c:f>
              <c:strCache>
                <c:ptCount val="5"/>
                <c:pt idx="0">
                  <c:v>Μέχρι
30 ημ.</c:v>
                </c:pt>
                <c:pt idx="1">
                  <c:v>30–60
ημ.</c:v>
                </c:pt>
                <c:pt idx="2">
                  <c:v>60–90
ημ.</c:v>
                </c:pt>
                <c:pt idx="3">
                  <c:v>90–120
ημ.</c:v>
                </c:pt>
                <c:pt idx="4">
                  <c:v>Πάνω από
120 ημ.</c:v>
                </c:pt>
              </c:strCache>
            </c:strRef>
          </c:cat>
          <c:val>
            <c:numRef>
              <c:f>Sheet1!$B$2:$B$6</c:f>
              <c:numCache>
                <c:formatCode>General</c:formatCode>
                <c:ptCount val="5"/>
                <c:pt idx="0">
                  <c:v>35.1</c:v>
                </c:pt>
                <c:pt idx="1">
                  <c:v>41.9</c:v>
                </c:pt>
                <c:pt idx="2">
                  <c:v>18.9</c:v>
                </c:pt>
                <c:pt idx="3">
                  <c:v>2</c:v>
                </c:pt>
                <c:pt idx="4">
                  <c:v>2</c:v>
                </c:pt>
              </c:numCache>
            </c:numRef>
          </c:val>
        </c:ser>
        <c:ser>
          <c:idx val="1"/>
          <c:order val="1"/>
          <c:tx>
            <c:strRef>
              <c:f>Sheet1!$C$1</c:f>
              <c:strCache>
                <c:ptCount val="1"/>
                <c:pt idx="0">
                  <c:v>Μ.Ο. Εισπράξεων</c:v>
                </c:pt>
              </c:strCache>
            </c:strRef>
          </c:tx>
          <c:spPr>
            <a:gradFill>
              <a:gsLst>
                <a:gs pos="0">
                  <a:schemeClr val="accent2">
                    <a:lumMod val="102000"/>
                    <a:tint val="94000"/>
                  </a:schemeClr>
                </a:gs>
                <a:gs pos="50000">
                  <a:schemeClr val="accent2">
                    <a:lumMod val="100000"/>
                    <a:shade val="100000"/>
                  </a:schemeClr>
                </a:gs>
                <a:gs pos="100000">
                  <a:schemeClr val="accent2">
                    <a:lumMod val="99000"/>
                    <a:shade val="78000"/>
                  </a:schemeClr>
                </a:gs>
              </a:gsLst>
              <a:lin ang="5400000" scaled="0"/>
              <a:tileRect/>
            </a:gradFill>
            <a:ln>
              <a:noFill/>
            </a:ln>
            <a:effectLst/>
          </c:spPr>
          <c:invertIfNegative val="0"/>
          <c:dLbls>
            <c:numFmt formatCode="0&quot;%&quot;" sourceLinked="0"/>
            <c:spPr>
              <a:noFill/>
              <a:ln>
                <a:noFill/>
              </a:ln>
              <a:effectLst/>
            </c:spPr>
            <c:txPr>
              <a:bodyPr rot="0" spcFirstLastPara="1" vertOverflow="ellipsis" vert="horz" wrap="square" lIns="38100" tIns="19050" rIns="38100" bIns="19050" anchor="ctr" anchorCtr="1">
                <a:spAutoFit/>
              </a:bodyPr>
              <a:lstStyle/>
              <a:p>
                <a:pPr>
                  <a:defRPr lang="en-US" sz="2000" b="0" i="0" u="none" strike="noStrike" kern="1200" baseline="0">
                    <a:solidFill>
                      <a:schemeClr val="tx1">
                        <a:lumMod val="75000"/>
                        <a:lumOff val="25000"/>
                      </a:schemeClr>
                    </a:solidFill>
                    <a:latin typeface="Calibri" panose="020F0502020204030204"/>
                    <a:ea typeface="Calibri" panose="020F0502020204030204"/>
                    <a:cs typeface="Calibri" panose="020F0502020204030204"/>
                  </a:defRPr>
                </a:pPr>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Sheet1!$A$2:$A$6</c:f>
              <c:strCache>
                <c:ptCount val="5"/>
                <c:pt idx="0">
                  <c:v>Μέχρι
30 ημ.</c:v>
                </c:pt>
                <c:pt idx="1">
                  <c:v>30–60
ημ.</c:v>
                </c:pt>
                <c:pt idx="2">
                  <c:v>60–90
ημ.</c:v>
                </c:pt>
                <c:pt idx="3">
                  <c:v>90–120
ημ.</c:v>
                </c:pt>
                <c:pt idx="4">
                  <c:v>Πάνω από
120 ημ.</c:v>
                </c:pt>
              </c:strCache>
            </c:strRef>
          </c:cat>
          <c:val>
            <c:numRef>
              <c:f>Sheet1!$C$2:$C$6</c:f>
              <c:numCache>
                <c:formatCode>General</c:formatCode>
                <c:ptCount val="5"/>
                <c:pt idx="0">
                  <c:v>27</c:v>
                </c:pt>
                <c:pt idx="1">
                  <c:v>39</c:v>
                </c:pt>
                <c:pt idx="2">
                  <c:v>23.4</c:v>
                </c:pt>
                <c:pt idx="3">
                  <c:v>7.8</c:v>
                </c:pt>
                <c:pt idx="4">
                  <c:v>2.8</c:v>
                </c:pt>
              </c:numCache>
            </c:numRef>
          </c:val>
        </c:ser>
        <c:dLbls>
          <c:showLegendKey val="0"/>
          <c:showVal val="0"/>
          <c:showCatName val="0"/>
          <c:showSerName val="0"/>
          <c:showPercent val="0"/>
          <c:showBubbleSize val="0"/>
        </c:dLbls>
        <c:gapWidth val="115"/>
        <c:overlap val="-20"/>
        <c:axId val="23942542"/>
        <c:axId val="73245083"/>
      </c:barChart>
      <c:catAx>
        <c:axId val="23942542"/>
        <c:scaling>
          <c:orientation val="maxMin"/>
        </c:scaling>
        <c:delete val="0"/>
        <c:axPos val="l"/>
        <c:numFmt formatCode="General" sourceLinked="0"/>
        <c:majorTickMark val="none"/>
        <c:minorTickMark val="none"/>
        <c:tickLblPos val="low"/>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lgn="r">
              <a:defRPr lang="en-US" sz="1395" b="1" i="0" u="none" strike="noStrike" kern="1200" baseline="0">
                <a:solidFill>
                  <a:schemeClr val="tx1">
                    <a:lumMod val="65000"/>
                    <a:lumOff val="35000"/>
                  </a:schemeClr>
                </a:solidFill>
                <a:latin typeface="+mn-lt"/>
                <a:ea typeface="+mn-ea"/>
                <a:cs typeface="+mn-cs"/>
              </a:defRPr>
            </a:pPr>
          </a:p>
        </c:txPr>
        <c:crossAx val="73245083"/>
        <c:crosses val="autoZero"/>
        <c:auto val="1"/>
        <c:lblAlgn val="ctr"/>
        <c:lblOffset val="100"/>
        <c:noMultiLvlLbl val="0"/>
      </c:catAx>
      <c:valAx>
        <c:axId val="73245083"/>
        <c:scaling>
          <c:orientation val="minMax"/>
          <c:max val="50"/>
          <c:min val="0"/>
        </c:scaling>
        <c:delete val="1"/>
        <c:axPos val="b"/>
        <c:numFmt formatCode="General" sourceLinked="0"/>
        <c:majorTickMark val="none"/>
        <c:minorTickMark val="none"/>
        <c:tickLblPos val="nextTo"/>
        <c:txPr>
          <a:bodyPr rot="-60000000" spcFirstLastPara="0" vertOverflow="ellipsis" vert="horz" wrap="square" anchor="ctr" anchorCtr="1"/>
          <a:lstStyle/>
          <a:p>
            <a:pPr>
              <a:defRPr lang="en-US" sz="1195" b="1" i="0" u="none" strike="noStrike" kern="1200" baseline="0">
                <a:solidFill>
                  <a:schemeClr val="tx1">
                    <a:lumMod val="65000"/>
                    <a:lumOff val="35000"/>
                  </a:schemeClr>
                </a:solidFill>
                <a:latin typeface="+mn-lt"/>
                <a:ea typeface="+mn-ea"/>
                <a:cs typeface="+mn-cs"/>
              </a:defRPr>
            </a:pPr>
          </a:p>
        </c:txPr>
        <c:crossAx val="23942542"/>
        <c:crosses val="max"/>
        <c:crossBetween val="between"/>
      </c:valAx>
      <c:spPr>
        <a:noFill/>
        <a:ln>
          <a:noFill/>
        </a:ln>
        <a:effectLst/>
      </c:spPr>
    </c:plotArea>
    <c:legend>
      <c:legendPos val="b"/>
      <c:layout>
        <c:manualLayout>
          <c:xMode val="edge"/>
          <c:yMode val="edge"/>
          <c:x val="0.105892979371479"/>
          <c:y val="0.927575316174483"/>
          <c:w val="0.498561700090679"/>
          <c:h val="0.0554574548164027"/>
        </c:manualLayout>
      </c:layout>
      <c:overlay val="0"/>
      <c:spPr>
        <a:noFill/>
        <a:ln>
          <a:noFill/>
        </a:ln>
        <a:effectLst/>
      </c:spPr>
      <c:txPr>
        <a:bodyPr rot="0" spcFirstLastPara="1" vertOverflow="ellipsis" vert="horz" wrap="square" anchor="ctr" anchorCtr="1"/>
        <a:lstStyle/>
        <a:p>
          <a:pPr>
            <a:defRPr lang="en-US" sz="1395" b="1" i="0" u="none" strike="noStrike" kern="1200" baseline="0">
              <a:solidFill>
                <a:schemeClr val="tx1">
                  <a:lumMod val="65000"/>
                  <a:lumOff val="35000"/>
                </a:schemeClr>
              </a:solidFill>
              <a:latin typeface="+mn-lt"/>
              <a:ea typeface="+mn-ea"/>
              <a:cs typeface="+mn-cs"/>
            </a:defRPr>
          </a:pPr>
        </a:p>
      </c:txPr>
    </c:legend>
    <c:plotVisOnly val="1"/>
    <c:dispBlanksAs val="span"/>
    <c:showDLblsOverMax val="1"/>
    <c:extLst>
      <c:ext uri="{0b15fc19-7d7d-44ad-8c2d-2c3a37ce22c3}">
        <chartProps xmlns="https://web.wps.cn/et/2018/main" chartId="{072f568b-7de6-40a2-a9a9-fac8f85c3b66}"/>
      </c:ext>
    </c:extLst>
  </c:chart>
  <c:spPr>
    <a:noFill/>
    <a:ln>
      <a:noFill/>
    </a:ln>
    <a:effectLst/>
  </c:spPr>
  <c:txPr>
    <a:bodyPr/>
    <a:lstStyle/>
    <a:p>
      <a:pPr>
        <a:defRPr lang="en-US" b="1"/>
      </a:pPr>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12557709604719"/>
          <c:y val="0.0339344580182276"/>
          <c:w val="0.587442290395282"/>
          <c:h val="0.876673629147142"/>
        </c:manualLayout>
      </c:layout>
      <c:barChart>
        <c:barDir val="bar"/>
        <c:grouping val="clustered"/>
        <c:varyColors val="0"/>
        <c:ser>
          <c:idx val="0"/>
          <c:order val="0"/>
          <c:tx>
            <c:strRef>
              <c:f>Sheet1!$B$1</c:f>
              <c:strCache>
                <c:ptCount val="1"/>
                <c:pt idx="0">
                  <c:v>Καθόλου</c:v>
                </c:pt>
              </c:strCache>
            </c:strRef>
          </c:tx>
          <c:spPr>
            <a:gradFill>
              <a:gsLst>
                <a:gs pos="0">
                  <a:srgbClr val="073B70">
                    <a:lumMod val="102000"/>
                    <a:tint val="94000"/>
                  </a:srgbClr>
                </a:gs>
                <a:gs pos="50000">
                  <a:srgbClr val="073B70">
                    <a:lumMod val="100000"/>
                    <a:shade val="100000"/>
                  </a:srgbClr>
                </a:gs>
                <a:gs pos="100000">
                  <a:srgbClr val="073B70">
                    <a:lumMod val="99000"/>
                    <a:shade val="78000"/>
                  </a:srgbClr>
                </a:gs>
              </a:gsLst>
              <a:lin ang="5400000" scaled="0"/>
              <a:tileRect/>
            </a:gradFill>
            <a:ln>
              <a:noFill/>
            </a:ln>
            <a:effectLst/>
          </c:spPr>
          <c:invertIfNegative val="0"/>
          <c:dLbls>
            <c:numFmt formatCode="0&quot;%&quot;" sourceLinked="0"/>
            <c:spPr>
              <a:noFill/>
              <a:ln>
                <a:noFill/>
              </a:ln>
              <a:effectLst/>
            </c:spPr>
            <c:txPr>
              <a:bodyPr rot="0" spcFirstLastPara="1" vertOverflow="ellipsis" vert="horz" wrap="square" lIns="38100" tIns="19050" rIns="38100" bIns="19050" anchor="ctr" anchorCtr="1">
                <a:spAutoFit/>
              </a:bodyPr>
              <a:lstStyle/>
              <a:p>
                <a:pPr>
                  <a:defRPr lang="en-US" sz="2000" b="0" i="0" u="none" strike="noStrike" kern="1200" baseline="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defRPr>
                </a:pPr>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Sheet1!$A$2:$A$6</c:f>
              <c:strCache>
                <c:ptCount val="5"/>
                <c:pt idx="0">
                  <c:v>Επισφαλείς απαιτήσεις ως προς τις πωλήσεις </c:v>
                </c:pt>
                <c:pt idx="1">
                  <c:v>% Μείωσης επισφαλών Απαιτήσεων </c:v>
                </c:pt>
                <c:pt idx="2">
                  <c:v>% Εκπλήρωσης εισπρακτικών στόχων </c:v>
                </c:pt>
                <c:pt idx="3">
                  <c:v>Μέση περίοδος είσπραξης απαιτήσεων (DSO) </c:v>
                </c:pt>
                <c:pt idx="4">
                  <c:v>% Καθυστερημένων οφειλών ως προς το σύνολο των απαιτήσεων </c:v>
                </c:pt>
              </c:strCache>
            </c:strRef>
          </c:cat>
          <c:val>
            <c:numRef>
              <c:f>Sheet1!$B$2:$B$6</c:f>
              <c:numCache>
                <c:formatCode>General</c:formatCode>
                <c:ptCount val="5"/>
                <c:pt idx="0">
                  <c:v>16.4</c:v>
                </c:pt>
                <c:pt idx="1">
                  <c:v>17.1</c:v>
                </c:pt>
                <c:pt idx="2">
                  <c:v>14.3</c:v>
                </c:pt>
                <c:pt idx="3">
                  <c:v>14.9</c:v>
                </c:pt>
                <c:pt idx="4">
                  <c:v>16.2</c:v>
                </c:pt>
              </c:numCache>
            </c:numRef>
          </c:val>
        </c:ser>
        <c:ser>
          <c:idx val="1"/>
          <c:order val="1"/>
          <c:tx>
            <c:strRef>
              <c:f>Sheet1!$C$1</c:f>
              <c:strCache>
                <c:ptCount val="1"/>
                <c:pt idx="0">
                  <c:v>Λίγο / Μέτρια</c:v>
                </c:pt>
              </c:strCache>
            </c:strRef>
          </c:tx>
          <c:spPr>
            <a:gradFill>
              <a:gsLst>
                <a:gs pos="0">
                  <a:schemeClr val="accent2">
                    <a:lumMod val="102000"/>
                    <a:tint val="94000"/>
                  </a:schemeClr>
                </a:gs>
                <a:gs pos="50000">
                  <a:schemeClr val="accent2">
                    <a:lumMod val="100000"/>
                    <a:shade val="100000"/>
                  </a:schemeClr>
                </a:gs>
                <a:gs pos="100000">
                  <a:schemeClr val="accent2">
                    <a:lumMod val="99000"/>
                    <a:shade val="78000"/>
                  </a:schemeClr>
                </a:gs>
              </a:gsLst>
              <a:lin ang="5400000" scaled="0"/>
              <a:tileRect/>
            </a:gradFill>
            <a:ln>
              <a:noFill/>
            </a:ln>
            <a:effectLst/>
          </c:spPr>
          <c:invertIfNegative val="0"/>
          <c:dLbls>
            <c:numFmt formatCode="0&quot;%&quot;" sourceLinked="0"/>
            <c:spPr>
              <a:noFill/>
              <a:ln>
                <a:noFill/>
              </a:ln>
              <a:effectLst/>
            </c:spPr>
            <c:txPr>
              <a:bodyPr rot="0" spcFirstLastPara="1" vertOverflow="ellipsis" vert="horz" wrap="square" lIns="38100" tIns="19050" rIns="38100" bIns="19050" anchor="ctr" anchorCtr="1">
                <a:spAutoFit/>
              </a:bodyPr>
              <a:lstStyle/>
              <a:p>
                <a:pPr>
                  <a:defRPr lang="en-US" sz="2000" b="0" i="0" u="none" strike="noStrike" kern="1200" baseline="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defRPr>
                </a:pPr>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Sheet1!$A$2:$A$6</c:f>
              <c:strCache>
                <c:ptCount val="5"/>
                <c:pt idx="0">
                  <c:v>Επισφαλείς απαιτήσεις ως προς τις πωλήσεις </c:v>
                </c:pt>
                <c:pt idx="1">
                  <c:v>% Μείωσης επισφαλών Απαιτήσεων </c:v>
                </c:pt>
                <c:pt idx="2">
                  <c:v>% Εκπλήρωσης εισπρακτικών στόχων </c:v>
                </c:pt>
                <c:pt idx="3">
                  <c:v>Μέση περίοδος είσπραξης απαιτήσεων (DSO) </c:v>
                </c:pt>
                <c:pt idx="4">
                  <c:v>% Καθυστερημένων οφειλών ως προς το σύνολο των απαιτήσεων </c:v>
                </c:pt>
              </c:strCache>
            </c:strRef>
          </c:cat>
          <c:val>
            <c:numRef>
              <c:f>Sheet1!$C$2:$C$6</c:f>
              <c:numCache>
                <c:formatCode>General</c:formatCode>
                <c:ptCount val="5"/>
                <c:pt idx="0">
                  <c:v>48.6</c:v>
                </c:pt>
                <c:pt idx="1">
                  <c:v>43.9</c:v>
                </c:pt>
                <c:pt idx="2">
                  <c:v>31.9</c:v>
                </c:pt>
                <c:pt idx="3">
                  <c:v>43.2</c:v>
                </c:pt>
                <c:pt idx="4">
                  <c:v>44.6</c:v>
                </c:pt>
              </c:numCache>
            </c:numRef>
          </c:val>
        </c:ser>
        <c:ser>
          <c:idx val="2"/>
          <c:order val="2"/>
          <c:tx>
            <c:strRef>
              <c:f>Sheet1!$D$1</c:f>
              <c:strCache>
                <c:ptCount val="1"/>
                <c:pt idx="0">
                  <c:v>Πολύ / Πάρα πολύ</c:v>
                </c:pt>
              </c:strCache>
            </c:strRef>
          </c:tx>
          <c:spPr>
            <a:gradFill>
              <a:gsLst>
                <a:gs pos="0">
                  <a:schemeClr val="accent3">
                    <a:lumMod val="102000"/>
                    <a:tint val="94000"/>
                  </a:schemeClr>
                </a:gs>
                <a:gs pos="50000">
                  <a:schemeClr val="accent3">
                    <a:lumMod val="100000"/>
                    <a:shade val="100000"/>
                  </a:schemeClr>
                </a:gs>
                <a:gs pos="100000">
                  <a:schemeClr val="accent3">
                    <a:lumMod val="99000"/>
                    <a:shade val="78000"/>
                  </a:schemeClr>
                </a:gs>
              </a:gsLst>
              <a:lin ang="5400000" scaled="0"/>
              <a:tileRect/>
            </a:gradFill>
            <a:ln>
              <a:noFill/>
            </a:ln>
            <a:effectLst/>
          </c:spPr>
          <c:invertIfNegative val="0"/>
          <c:dLbls>
            <c:numFmt formatCode="0&quot;%&quot;" sourceLinked="0"/>
            <c:spPr>
              <a:noFill/>
              <a:ln>
                <a:noFill/>
              </a:ln>
              <a:effectLst/>
            </c:spPr>
            <c:txPr>
              <a:bodyPr rot="0" spcFirstLastPara="1" vertOverflow="ellipsis" vert="horz" wrap="square" lIns="38100" tIns="19050" rIns="38100" bIns="19050" anchor="ctr" anchorCtr="1">
                <a:spAutoFit/>
              </a:bodyPr>
              <a:lstStyle/>
              <a:p>
                <a:pPr>
                  <a:defRPr lang="en-US" sz="2000" b="0" i="0" u="none" strike="noStrike" kern="1200" baseline="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defRPr>
                </a:pPr>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Sheet1!$A$2:$A$6</c:f>
              <c:strCache>
                <c:ptCount val="5"/>
                <c:pt idx="0">
                  <c:v>Επισφαλείς απαιτήσεις ως προς τις πωλήσεις </c:v>
                </c:pt>
                <c:pt idx="1">
                  <c:v>% Μείωσης επισφαλών Απαιτήσεων </c:v>
                </c:pt>
                <c:pt idx="2">
                  <c:v>% Εκπλήρωσης εισπρακτικών στόχων </c:v>
                </c:pt>
                <c:pt idx="3">
                  <c:v>Μέση περίοδος είσπραξης απαιτήσεων (DSO) </c:v>
                </c:pt>
                <c:pt idx="4">
                  <c:v>% Καθυστερημένων οφειλών ως προς το σύνολο των απαιτήσεων </c:v>
                </c:pt>
              </c:strCache>
            </c:strRef>
          </c:cat>
          <c:val>
            <c:numRef>
              <c:f>Sheet1!$D$2:$D$6</c:f>
              <c:numCache>
                <c:formatCode>General</c:formatCode>
                <c:ptCount val="5"/>
                <c:pt idx="0">
                  <c:v>35</c:v>
                </c:pt>
                <c:pt idx="1">
                  <c:v>39</c:v>
                </c:pt>
                <c:pt idx="2">
                  <c:v>53.7</c:v>
                </c:pt>
                <c:pt idx="3">
                  <c:v>41.9</c:v>
                </c:pt>
                <c:pt idx="4">
                  <c:v>39.2</c:v>
                </c:pt>
              </c:numCache>
            </c:numRef>
          </c:val>
        </c:ser>
        <c:dLbls>
          <c:showLegendKey val="0"/>
          <c:showVal val="0"/>
          <c:showCatName val="0"/>
          <c:showSerName val="0"/>
          <c:showPercent val="0"/>
          <c:showBubbleSize val="0"/>
        </c:dLbls>
        <c:gapWidth val="115"/>
        <c:overlap val="-20"/>
        <c:axId val="17137547"/>
        <c:axId val="18830811"/>
      </c:barChart>
      <c:catAx>
        <c:axId val="17137547"/>
        <c:scaling>
          <c:orientation val="maxMin"/>
        </c:scaling>
        <c:delete val="0"/>
        <c:axPos val="l"/>
        <c:numFmt formatCode="General" sourceLinked="0"/>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lgn="r">
              <a:defRPr lang="en-US" sz="1395" b="1" i="0" u="none" strike="noStrike" kern="1200" baseline="0">
                <a:solidFill>
                  <a:srgbClr val="FFFFFF"/>
                </a:solidFill>
                <a:latin typeface="+mn-lt"/>
                <a:ea typeface="+mn-ea"/>
                <a:cs typeface="+mn-cs"/>
              </a:defRPr>
            </a:pPr>
          </a:p>
        </c:txPr>
        <c:crossAx val="18830811"/>
        <c:crosses val="autoZero"/>
        <c:auto val="1"/>
        <c:lblAlgn val="ctr"/>
        <c:lblOffset val="100"/>
        <c:noMultiLvlLbl val="0"/>
      </c:catAx>
      <c:valAx>
        <c:axId val="18830811"/>
        <c:scaling>
          <c:orientation val="minMax"/>
          <c:max val="100"/>
          <c:min val="0"/>
        </c:scaling>
        <c:delete val="1"/>
        <c:axPos val="b"/>
        <c:numFmt formatCode="General" sourceLinked="0"/>
        <c:majorTickMark val="none"/>
        <c:minorTickMark val="none"/>
        <c:tickLblPos val="low"/>
        <c:txPr>
          <a:bodyPr rot="-60000000" spcFirstLastPara="0" vertOverflow="ellipsis" vert="horz" wrap="square" anchor="ctr" anchorCtr="1"/>
          <a:lstStyle/>
          <a:p>
            <a:pPr>
              <a:defRPr lang="en-US" sz="1195" b="1" i="0" u="none" strike="noStrike" kern="1200" baseline="0">
                <a:solidFill>
                  <a:schemeClr val="tx1">
                    <a:lumMod val="65000"/>
                    <a:lumOff val="35000"/>
                  </a:schemeClr>
                </a:solidFill>
                <a:latin typeface="+mn-lt"/>
                <a:ea typeface="+mn-ea"/>
                <a:cs typeface="+mn-cs"/>
              </a:defRPr>
            </a:pPr>
          </a:p>
        </c:txPr>
        <c:crossAx val="17137547"/>
        <c:crosses val="max"/>
        <c:crossBetween val="between"/>
        <c:majorUnit val="20"/>
      </c:valAx>
      <c:spPr>
        <a:noFill/>
        <a:ln>
          <a:noFill/>
        </a:ln>
        <a:effectLst/>
      </c:spPr>
    </c:plotArea>
    <c:legend>
      <c:legendPos val="b"/>
      <c:layout>
        <c:manualLayout>
          <c:xMode val="edge"/>
          <c:yMode val="edge"/>
          <c:x val="0.382846431394346"/>
          <c:y val="0.932423095891373"/>
          <c:w val="0.490302704357929"/>
          <c:h val="0.0554574548164027"/>
        </c:manualLayout>
      </c:layout>
      <c:overlay val="0"/>
      <c:spPr>
        <a:noFill/>
        <a:ln>
          <a:noFill/>
        </a:ln>
        <a:effectLst/>
      </c:spPr>
      <c:txPr>
        <a:bodyPr rot="0" spcFirstLastPara="1" vertOverflow="ellipsis" vert="horz" wrap="square" anchor="ctr" anchorCtr="1"/>
        <a:lstStyle/>
        <a:p>
          <a:pPr>
            <a:defRPr lang="en-US" sz="1395" b="1" i="0" u="none" strike="noStrike" kern="1200" baseline="0">
              <a:solidFill>
                <a:schemeClr val="tx1">
                  <a:lumMod val="65000"/>
                  <a:lumOff val="35000"/>
                </a:schemeClr>
              </a:solidFill>
              <a:latin typeface="+mn-lt"/>
              <a:ea typeface="+mn-ea"/>
              <a:cs typeface="+mn-cs"/>
            </a:defRPr>
          </a:pPr>
        </a:p>
      </c:txPr>
    </c:legend>
    <c:plotVisOnly val="1"/>
    <c:dispBlanksAs val="span"/>
    <c:showDLblsOverMax val="1"/>
    <c:extLst>
      <c:ext uri="{0b15fc19-7d7d-44ad-8c2d-2c3a37ce22c3}">
        <chartProps xmlns="https://web.wps.cn/et/2018/main" chartId="{d1e7ce06-7ac4-4691-91e2-2a465a3cca6c}"/>
      </c:ext>
    </c:extLst>
  </c:chart>
  <c:spPr>
    <a:noFill/>
    <a:ln>
      <a:noFill/>
    </a:ln>
    <a:effectLst/>
  </c:spPr>
  <c:txPr>
    <a:bodyPr/>
    <a:lstStyle/>
    <a:p>
      <a:pPr>
        <a:defRPr lang="en-US" b="1"/>
      </a:pPr>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c:pt>
              </c:strCache>
            </c:strRef>
          </c:tx>
          <c:spPr>
            <a:gradFill>
              <a:gsLst>
                <a:gs pos="0">
                  <a:srgbClr val="073B70">
                    <a:lumMod val="102000"/>
                    <a:tint val="94000"/>
                  </a:srgbClr>
                </a:gs>
                <a:gs pos="50000">
                  <a:srgbClr val="073B70">
                    <a:lumMod val="100000"/>
                    <a:shade val="100000"/>
                  </a:srgbClr>
                </a:gs>
                <a:gs pos="100000">
                  <a:srgbClr val="073B70">
                    <a:lumMod val="99000"/>
                    <a:shade val="78000"/>
                  </a:srgbClr>
                </a:gs>
              </a:gsLst>
              <a:lin ang="5400000" scaled="0"/>
              <a:tileRect/>
            </a:gradFill>
            <a:ln>
              <a:noFill/>
            </a:ln>
            <a:effectLst/>
          </c:spPr>
          <c:invertIfNegative val="0"/>
          <c:dLbls>
            <c:numFmt formatCode="0&quot;%&quot;" sourceLinked="0"/>
            <c:spPr>
              <a:noFill/>
              <a:ln>
                <a:noFill/>
              </a:ln>
              <a:effectLst/>
            </c:spPr>
            <c:txPr>
              <a:bodyPr rot="0" spcFirstLastPara="1" vertOverflow="ellipsis" vert="horz" wrap="square" lIns="38100" tIns="19050" rIns="38100" bIns="19050" anchor="ctr" anchorCtr="1">
                <a:spAutoFit/>
              </a:bodyPr>
              <a:lstStyle/>
              <a:p>
                <a:pPr>
                  <a:defRPr lang="en-US" sz="2000" b="0" i="0" u="none" strike="noStrike" kern="1200" baseline="0">
                    <a:solidFill>
                      <a:schemeClr val="tx1">
                        <a:lumMod val="75000"/>
                        <a:lumOff val="25000"/>
                      </a:schemeClr>
                    </a:solidFill>
                    <a:latin typeface="Calibri" panose="020F0502020204030204"/>
                    <a:ea typeface="Calibri" panose="020F0502020204030204"/>
                    <a:cs typeface="Calibri" panose="020F0502020204030204"/>
                  </a:defRPr>
                </a:pPr>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layout/>
                <c15:showLeaderLines val="0"/>
                <c15:leaderLines/>
              </c:ext>
            </c:extLst>
          </c:dLbls>
          <c:cat>
            <c:strRef>
              <c:f>Sheet1!$A$2:$A$8</c:f>
              <c:strCache>
                <c:ptCount val="7"/>
                <c:pt idx="0">
                  <c:v>Επένδυση σε εφαρμογές διαχείρισης πιστωτικού κινδύνου</c:v>
                </c:pt>
                <c:pt idx="1">
                  <c:v>Πρόσληψη εξειδικευμένου προσωπικού</c:v>
                </c:pt>
                <c:pt idx="2">
                  <c:v>Εκπαίδευση 
προσωπικού</c:v>
                </c:pt>
                <c:pt idx="3">
                  <c:v>Εμπλουτισμός και ενημέρωση της βάσης δεδομένων 
πελατών</c:v>
                </c:pt>
                <c:pt idx="4">
                  <c:v>Βελτίωση διαδικασιών διαχείρισης και είσπραξης καθυστερήσεων</c:v>
                </c:pt>
                <c:pt idx="5">
                  <c:v>Ενσωμάτωση Πρακτικών ESG</c:v>
                </c:pt>
                <c:pt idx="6">
                  <c:v>Άλλο</c:v>
                </c:pt>
              </c:strCache>
            </c:strRef>
          </c:cat>
          <c:val>
            <c:numRef>
              <c:f>Sheet1!$B$2:$B$8</c:f>
              <c:numCache>
                <c:formatCode>General</c:formatCode>
                <c:ptCount val="7"/>
                <c:pt idx="0">
                  <c:v>76.2</c:v>
                </c:pt>
                <c:pt idx="1">
                  <c:v>14.3</c:v>
                </c:pt>
                <c:pt idx="2">
                  <c:v>41.5</c:v>
                </c:pt>
                <c:pt idx="3">
                  <c:v>44.9</c:v>
                </c:pt>
                <c:pt idx="4">
                  <c:v>63.9</c:v>
                </c:pt>
                <c:pt idx="5">
                  <c:v>21.8</c:v>
                </c:pt>
                <c:pt idx="6">
                  <c:v>1.4</c:v>
                </c:pt>
              </c:numCache>
            </c:numRef>
          </c:val>
        </c:ser>
        <c:dLbls>
          <c:showLegendKey val="0"/>
          <c:showVal val="0"/>
          <c:showCatName val="0"/>
          <c:showSerName val="0"/>
          <c:showPercent val="0"/>
          <c:showBubbleSize val="0"/>
        </c:dLbls>
        <c:gapWidth val="115"/>
        <c:overlap val="-20"/>
        <c:axId val="77896780"/>
        <c:axId val="80197491"/>
      </c:barChart>
      <c:catAx>
        <c:axId val="77896780"/>
        <c:scaling>
          <c:orientation val="maxMin"/>
        </c:scaling>
        <c:delete val="0"/>
        <c:axPos val="l"/>
        <c:numFmt formatCode="General" sourceLinked="0"/>
        <c:majorTickMark val="out"/>
        <c:minorTickMark val="none"/>
        <c:tickLblPos val="nextTo"/>
        <c:spPr>
          <a:noFill/>
          <a:ln w="12700"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lgn="r">
              <a:defRPr lang="en-US" sz="1395" b="1" i="0" u="none" strike="noStrike" kern="1200" baseline="0">
                <a:solidFill>
                  <a:srgbClr val="FFFFFF"/>
                </a:solidFill>
                <a:latin typeface="Calibri" panose="020F0502020204030204"/>
                <a:ea typeface="Calibri" panose="020F0502020204030204"/>
                <a:cs typeface="Calibri" panose="020F0502020204030204"/>
              </a:defRPr>
            </a:pPr>
          </a:p>
        </c:txPr>
        <c:crossAx val="80197491"/>
        <c:crosses val="autoZero"/>
        <c:auto val="1"/>
        <c:lblAlgn val="ctr"/>
        <c:lblOffset val="100"/>
        <c:noMultiLvlLbl val="0"/>
      </c:catAx>
      <c:valAx>
        <c:axId val="80197491"/>
        <c:scaling>
          <c:orientation val="minMax"/>
          <c:max val="100"/>
          <c:min val="0"/>
        </c:scaling>
        <c:delete val="1"/>
        <c:axPos val="b"/>
        <c:numFmt formatCode="General" sourceLinked="0"/>
        <c:majorTickMark val="out"/>
        <c:minorTickMark val="none"/>
        <c:tickLblPos val="nextTo"/>
        <c:txPr>
          <a:bodyPr rot="-60000000" spcFirstLastPara="0" vertOverflow="ellipsis" vert="horz" wrap="square" anchor="ctr" anchorCtr="1"/>
          <a:lstStyle/>
          <a:p>
            <a:pPr>
              <a:defRPr lang="en-US" sz="1000" b="1" i="0" u="none" strike="noStrike" kern="1200" baseline="0">
                <a:solidFill>
                  <a:schemeClr val="tx1"/>
                </a:solidFill>
                <a:latin typeface="Calibri" panose="020F0502020204030204"/>
                <a:ea typeface="+mn-ea"/>
                <a:cs typeface="+mn-cs"/>
              </a:defRPr>
            </a:pPr>
          </a:p>
        </c:txPr>
        <c:crossAx val="77896780"/>
        <c:crosses val="max"/>
        <c:crossBetween val="between"/>
      </c:valAx>
      <c:spPr>
        <a:noFill/>
        <a:ln>
          <a:noFill/>
        </a:ln>
        <a:effectLst/>
      </c:spPr>
    </c:plotArea>
    <c:plotVisOnly val="1"/>
    <c:dispBlanksAs val="span"/>
    <c:showDLblsOverMax val="1"/>
    <c:extLst>
      <c:ext uri="{0b15fc19-7d7d-44ad-8c2d-2c3a37ce22c3}">
        <chartProps xmlns="https://web.wps.cn/et/2018/main" chartId="{ee431588-0e3f-495b-b6e4-411ae6824c75}"/>
      </c:ext>
    </c:extLst>
  </c:chart>
  <c:spPr>
    <a:noFill/>
    <a:ln>
      <a:noFill/>
    </a:ln>
    <a:effectLst/>
  </c:spPr>
  <c:txPr>
    <a:bodyPr/>
    <a:lstStyle/>
    <a:p>
      <a:pPr>
        <a:defRPr lang="en-US" b="1">
          <a:latin typeface="Calibri" panose="020F0502020204030204"/>
        </a:defRPr>
      </a:pPr>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5272991236503"/>
          <c:y val="0.0242388985844483"/>
          <c:w val="0.753074328371747"/>
          <c:h val="0.946674423114214"/>
        </c:manualLayout>
      </c:layout>
      <c:barChart>
        <c:barDir val="bar"/>
        <c:grouping val="clustered"/>
        <c:varyColors val="0"/>
        <c:ser>
          <c:idx val="0"/>
          <c:order val="0"/>
          <c:tx>
            <c:strRef>
              <c:f>Sheet1!$B$1</c:f>
              <c:strCache>
                <c:ptCount val="1"/>
                <c:pt idx="0">
                  <c:v/>
                </c:pt>
              </c:strCache>
            </c:strRef>
          </c:tx>
          <c:spPr>
            <a:gradFill>
              <a:gsLst>
                <a:gs pos="0">
                  <a:srgbClr val="073B70">
                    <a:lumMod val="102000"/>
                    <a:tint val="94000"/>
                  </a:srgbClr>
                </a:gs>
                <a:gs pos="50000">
                  <a:srgbClr val="073B70">
                    <a:lumMod val="100000"/>
                    <a:shade val="100000"/>
                  </a:srgbClr>
                </a:gs>
                <a:gs pos="100000">
                  <a:srgbClr val="073B70">
                    <a:lumMod val="99000"/>
                    <a:shade val="78000"/>
                  </a:srgbClr>
                </a:gs>
              </a:gsLst>
              <a:lin ang="5400000" scaled="0"/>
              <a:tileRect/>
            </a:gradFill>
            <a:ln>
              <a:noFill/>
            </a:ln>
            <a:effectLst/>
          </c:spPr>
          <c:invertIfNegative val="0"/>
          <c:dLbls>
            <c:numFmt formatCode="0&quot;%&quot;" sourceLinked="0"/>
            <c:spPr>
              <a:noFill/>
              <a:ln>
                <a:noFill/>
              </a:ln>
              <a:effectLst/>
            </c:spPr>
            <c:txPr>
              <a:bodyPr rot="0" spcFirstLastPara="1" vertOverflow="ellipsis" vert="horz" wrap="square" lIns="38100" tIns="19050" rIns="38100" bIns="19050" anchor="ctr" anchorCtr="1">
                <a:spAutoFit/>
              </a:bodyPr>
              <a:lstStyle/>
              <a:p>
                <a:pPr>
                  <a:defRPr lang="en-US" sz="2000" b="0" i="0" u="none" strike="noStrike" kern="1200" baseline="0">
                    <a:solidFill>
                      <a:schemeClr val="tx1">
                        <a:lumMod val="75000"/>
                        <a:lumOff val="25000"/>
                      </a:schemeClr>
                    </a:solidFill>
                    <a:latin typeface="Calibri" panose="020F0502020204030204"/>
                    <a:ea typeface="Calibri" panose="020F0502020204030204"/>
                    <a:cs typeface="Calibri" panose="020F0502020204030204"/>
                  </a:defRPr>
                </a:pPr>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Sheet1!$A$2:$A$11</c:f>
              <c:strCache>
                <c:ptCount val="10"/>
                <c:pt idx="0">
                  <c:v>Δυσκολία
είσπραξης</c:v>
                </c:pt>
                <c:pt idx="1">
                  <c:v>Έλλειψη
ρευστότητας</c:v>
                </c:pt>
                <c:pt idx="2">
                  <c:v>Ασταθές οικονομικό
περιβάλλον</c:v>
                </c:pt>
                <c:pt idx="3">
                  <c:v>Αύξηση
κόστους</c:v>
                </c:pt>
                <c:pt idx="4">
                  <c:v>Δυσκολία
χρηματοδότησης</c:v>
                </c:pt>
                <c:pt idx="5">
                  <c:v>Πόλεμος
τιμών</c:v>
                </c:pt>
                <c:pt idx="6">
                  <c:v>Φορολογικές
αλλαγές</c:v>
                </c:pt>
                <c:pt idx="7">
                  <c:v>Πολιτικό
περιβάλλον</c:v>
                </c:pt>
                <c:pt idx="8">
                  <c:v>Ύψος
επισφαλειών</c:v>
                </c:pt>
                <c:pt idx="9">
                  <c:v>Άλλος</c:v>
                </c:pt>
              </c:strCache>
            </c:strRef>
          </c:cat>
          <c:val>
            <c:numRef>
              <c:f>Sheet1!$B$2:$B$11</c:f>
              <c:numCache>
                <c:formatCode>General</c:formatCode>
                <c:ptCount val="10"/>
                <c:pt idx="0">
                  <c:v>40.8</c:v>
                </c:pt>
                <c:pt idx="1">
                  <c:v>33.6</c:v>
                </c:pt>
                <c:pt idx="2">
                  <c:v>67.1</c:v>
                </c:pt>
                <c:pt idx="3">
                  <c:v>48.7</c:v>
                </c:pt>
                <c:pt idx="4">
                  <c:v>14.5</c:v>
                </c:pt>
                <c:pt idx="5">
                  <c:v>31.6</c:v>
                </c:pt>
                <c:pt idx="6">
                  <c:v>7.2</c:v>
                </c:pt>
                <c:pt idx="7">
                  <c:v>15.1</c:v>
                </c:pt>
                <c:pt idx="8">
                  <c:v>3.3</c:v>
                </c:pt>
                <c:pt idx="9">
                  <c:v>2.6</c:v>
                </c:pt>
              </c:numCache>
            </c:numRef>
          </c:val>
        </c:ser>
        <c:dLbls>
          <c:showLegendKey val="0"/>
          <c:showVal val="0"/>
          <c:showCatName val="0"/>
          <c:showSerName val="0"/>
          <c:showPercent val="0"/>
          <c:showBubbleSize val="0"/>
        </c:dLbls>
        <c:gapWidth val="115"/>
        <c:overlap val="-20"/>
        <c:axId val="26342222"/>
        <c:axId val="77165991"/>
      </c:barChart>
      <c:catAx>
        <c:axId val="26342222"/>
        <c:scaling>
          <c:orientation val="maxMin"/>
        </c:scaling>
        <c:delete val="0"/>
        <c:axPos val="l"/>
        <c:numFmt formatCode="General" sourceLinked="0"/>
        <c:majorTickMark val="none"/>
        <c:minorTickMark val="none"/>
        <c:tickLblPos val="low"/>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lgn="r">
              <a:defRPr lang="en-US" sz="1395" b="1" i="0" u="none" strike="noStrike" kern="1200" baseline="0">
                <a:solidFill>
                  <a:srgbClr val="FFFFFF"/>
                </a:solidFill>
                <a:latin typeface="Calibri" panose="020F0502020204030204"/>
                <a:ea typeface="Calibri" panose="020F0502020204030204"/>
                <a:cs typeface="Calibri" panose="020F0502020204030204"/>
              </a:defRPr>
            </a:pPr>
          </a:p>
        </c:txPr>
        <c:crossAx val="77165991"/>
        <c:crosses val="autoZero"/>
        <c:auto val="1"/>
        <c:lblAlgn val="ctr"/>
        <c:lblOffset val="100"/>
        <c:noMultiLvlLbl val="0"/>
      </c:catAx>
      <c:valAx>
        <c:axId val="77165991"/>
        <c:scaling>
          <c:orientation val="minMax"/>
          <c:max val="80"/>
          <c:min val="0"/>
        </c:scaling>
        <c:delete val="1"/>
        <c:axPos val="b"/>
        <c:numFmt formatCode="General" sourceLinked="0"/>
        <c:majorTickMark val="none"/>
        <c:minorTickMark val="none"/>
        <c:tickLblPos val="nextTo"/>
        <c:txPr>
          <a:bodyPr rot="-60000000" spcFirstLastPara="0" vertOverflow="ellipsis" vert="horz" wrap="square" anchor="ctr" anchorCtr="1"/>
          <a:lstStyle/>
          <a:p>
            <a:pPr>
              <a:defRPr lang="en-US" sz="1195" b="1" i="0" u="none" strike="noStrike" kern="1200" baseline="0">
                <a:solidFill>
                  <a:schemeClr val="tx1">
                    <a:lumMod val="65000"/>
                    <a:lumOff val="35000"/>
                  </a:schemeClr>
                </a:solidFill>
                <a:latin typeface="Calibri" panose="020F0502020204030204"/>
                <a:ea typeface="+mn-ea"/>
                <a:cs typeface="+mn-cs"/>
              </a:defRPr>
            </a:pPr>
          </a:p>
        </c:txPr>
        <c:crossAx val="26342222"/>
        <c:crosses val="max"/>
        <c:crossBetween val="between"/>
      </c:valAx>
      <c:spPr>
        <a:noFill/>
        <a:ln>
          <a:noFill/>
        </a:ln>
        <a:effectLst/>
      </c:spPr>
    </c:plotArea>
    <c:plotVisOnly val="1"/>
    <c:dispBlanksAs val="span"/>
    <c:showDLblsOverMax val="1"/>
    <c:extLst>
      <c:ext uri="{0b15fc19-7d7d-44ad-8c2d-2c3a37ce22c3}">
        <chartProps xmlns="https://web.wps.cn/et/2018/main" chartId="{f8bf1f19-476b-405e-a80a-b9312588e2fa}"/>
      </c:ext>
    </c:extLst>
  </c:chart>
  <c:spPr>
    <a:noFill/>
    <a:ln>
      <a:noFill/>
    </a:ln>
    <a:effectLst/>
  </c:spPr>
  <c:txPr>
    <a:bodyPr/>
    <a:lstStyle/>
    <a:p>
      <a:pPr>
        <a:defRPr lang="en-US" b="1">
          <a:latin typeface="Calibri" panose="020F0502020204030204"/>
        </a:defRPr>
      </a:pPr>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c:pt>
              </c:strCache>
            </c:strRef>
          </c:tx>
          <c:spPr>
            <a:gradFill>
              <a:gsLst>
                <a:gs pos="0">
                  <a:srgbClr val="073B70">
                    <a:lumMod val="102000"/>
                    <a:tint val="94000"/>
                  </a:srgbClr>
                </a:gs>
                <a:gs pos="50000">
                  <a:srgbClr val="073B70">
                    <a:lumMod val="100000"/>
                    <a:shade val="100000"/>
                  </a:srgbClr>
                </a:gs>
                <a:gs pos="100000">
                  <a:srgbClr val="073B70">
                    <a:lumMod val="99000"/>
                    <a:shade val="78000"/>
                  </a:srgbClr>
                </a:gs>
              </a:gsLst>
              <a:lin ang="5400000" scaled="0"/>
              <a:tileRect/>
            </a:gradFill>
            <a:ln>
              <a:no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Lbls>
            <c:numFmt formatCode="0&quot;%&quot;" sourceLinked="0"/>
            <c:spPr>
              <a:noFill/>
              <a:ln>
                <a:noFill/>
              </a:ln>
              <a:effectLst/>
            </c:spPr>
            <c:txPr>
              <a:bodyPr rot="0" spcFirstLastPara="1" vertOverflow="ellipsis" vert="horz" wrap="square" lIns="38100" tIns="19050" rIns="38100" bIns="19050" anchor="ctr" anchorCtr="1">
                <a:spAutoFit/>
              </a:bodyPr>
              <a:lstStyle/>
              <a:p>
                <a:pPr>
                  <a:defRPr lang="en-US" sz="2000" b="0" i="0" u="none" strike="noStrike" kern="1200" baseline="0">
                    <a:solidFill>
                      <a:schemeClr val="tx1">
                        <a:lumMod val="75000"/>
                        <a:lumOff val="25000"/>
                      </a:schemeClr>
                    </a:solidFill>
                    <a:latin typeface="Calibri" panose="020F0502020204030204"/>
                    <a:ea typeface="Calibri" panose="020F0502020204030204"/>
                    <a:cs typeface="Calibri" panose="020F0502020204030204"/>
                  </a:defRPr>
                </a:pPr>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Sheet1!$A$2:$A$7</c:f>
              <c:strCache>
                <c:ptCount val="6"/>
                <c:pt idx="0">
                  <c:v>Κατανόηση
αγοράς</c:v>
                </c:pt>
                <c:pt idx="1">
                  <c:v>Συμπεριφορά
πελατών</c:v>
                </c:pt>
                <c:pt idx="2">
                  <c:v>Αξιολόγηση
πιστωτικού κινδύνου</c:v>
                </c:pt>
                <c:pt idx="3">
                  <c:v>Οικονομικά
αποτελέσματα</c:v>
                </c:pt>
                <c:pt idx="4">
                  <c:v>Μη συστηματική
χρήση δεδομένων</c:v>
                </c:pt>
                <c:pt idx="5">
                  <c:v>Δεν γνωρίζω</c:v>
                </c:pt>
              </c:strCache>
            </c:strRef>
          </c:cat>
          <c:val>
            <c:numRef>
              <c:f>Sheet1!$B$2:$B$7</c:f>
              <c:numCache>
                <c:formatCode>General</c:formatCode>
                <c:ptCount val="6"/>
                <c:pt idx="0">
                  <c:v>31.1</c:v>
                </c:pt>
                <c:pt idx="1">
                  <c:v>47</c:v>
                </c:pt>
                <c:pt idx="2">
                  <c:v>49.7</c:v>
                </c:pt>
                <c:pt idx="3">
                  <c:v>36.4</c:v>
                </c:pt>
                <c:pt idx="4">
                  <c:v>5.3</c:v>
                </c:pt>
                <c:pt idx="5">
                  <c:v>9.9</c:v>
                </c:pt>
              </c:numCache>
            </c:numRef>
          </c:val>
        </c:ser>
        <c:dLbls>
          <c:showLegendKey val="0"/>
          <c:showVal val="0"/>
          <c:showCatName val="0"/>
          <c:showSerName val="0"/>
          <c:showPercent val="0"/>
          <c:showBubbleSize val="0"/>
        </c:dLbls>
        <c:gapWidth val="115"/>
        <c:overlap val="-20"/>
        <c:axId val="1735032943"/>
        <c:axId val="644181167"/>
      </c:barChart>
      <c:catAx>
        <c:axId val="1735032943"/>
        <c:scaling>
          <c:orientation val="maxMin"/>
        </c:scaling>
        <c:delete val="0"/>
        <c:axPos val="l"/>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lgn="r">
              <a:defRPr lang="en-US" sz="1395" b="1" i="0" u="none" strike="noStrike" kern="1200" baseline="0">
                <a:solidFill>
                  <a:schemeClr val="tx1">
                    <a:lumMod val="65000"/>
                    <a:lumOff val="35000"/>
                  </a:schemeClr>
                </a:solidFill>
                <a:latin typeface="Calibri" panose="020F0502020204030204"/>
                <a:ea typeface="Calibri" panose="020F0502020204030204"/>
                <a:cs typeface="Calibri" panose="020F0502020204030204"/>
              </a:defRPr>
            </a:pPr>
          </a:p>
        </c:txPr>
        <c:crossAx val="644181167"/>
        <c:crosses val="autoZero"/>
        <c:auto val="1"/>
        <c:lblAlgn val="ctr"/>
        <c:lblOffset val="100"/>
        <c:noMultiLvlLbl val="0"/>
      </c:catAx>
      <c:valAx>
        <c:axId val="644181167"/>
        <c:scaling>
          <c:orientation val="minMax"/>
        </c:scaling>
        <c:delete val="1"/>
        <c:axPos val="b"/>
        <c:numFmt formatCode="General" sourceLinked="1"/>
        <c:majorTickMark val="none"/>
        <c:minorTickMark val="none"/>
        <c:tickLblPos val="nextTo"/>
        <c:txPr>
          <a:bodyPr rot="-60000000" spcFirstLastPara="0" vertOverflow="ellipsis" vert="horz" wrap="square" anchor="ctr" anchorCtr="1"/>
          <a:lstStyle/>
          <a:p>
            <a:pPr>
              <a:defRPr lang="en-US" sz="1195" b="1" i="0" u="none" strike="noStrike" kern="1200" baseline="0">
                <a:solidFill>
                  <a:schemeClr val="tx1">
                    <a:lumMod val="65000"/>
                    <a:lumOff val="35000"/>
                  </a:schemeClr>
                </a:solidFill>
                <a:latin typeface="Calibri" panose="020F0502020204030204"/>
                <a:ea typeface="+mn-ea"/>
                <a:cs typeface="+mn-cs"/>
              </a:defRPr>
            </a:pPr>
          </a:p>
        </c:txPr>
        <c:crossAx val="1735032943"/>
        <c:crosses val="max"/>
        <c:crossBetween val="between"/>
      </c:valAx>
      <c:spPr>
        <a:noFill/>
        <a:ln>
          <a:noFill/>
        </a:ln>
        <a:effectLst/>
      </c:spPr>
    </c:plotArea>
    <c:plotVisOnly val="1"/>
    <c:dispBlanksAs val="gap"/>
    <c:showDLblsOverMax val="0"/>
    <c:extLst>
      <c:ext uri="{0b15fc19-7d7d-44ad-8c2d-2c3a37ce22c3}">
        <chartProps xmlns="https://web.wps.cn/et/2018/main" chartId="{ad7bd8f3-7e21-4c26-a90e-60d7ad4c2d91}"/>
      </c:ext>
    </c:extLst>
  </c:chart>
  <c:spPr>
    <a:noFill/>
    <a:ln>
      <a:noFill/>
    </a:ln>
    <a:effectLst/>
  </c:spPr>
  <c:txPr>
    <a:bodyPr/>
    <a:lstStyle/>
    <a:p>
      <a:pPr>
        <a:defRPr lang="en-US" b="1">
          <a:latin typeface="Calibri" panose="020F0502020204030204"/>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1">
  <cs:axisTitle>
    <cs:lnRef idx="0"/>
    <cs:fillRef idx="0"/>
    <cs:effectRef idx="0"/>
    <cs:fontRef idx="minor">
      <a:schemeClr val="tx1">
        <a:lumMod val="65000"/>
        <a:lumOff val="35000"/>
      </a:schemeClr>
    </cs:fontRef>
    <cs:defRPr sz="1195"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3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341">
  <cs:axisTitle>
    <cs:lnRef idx="0"/>
    <cs:fillRef idx="0"/>
    <cs:effectRef idx="0"/>
    <cs:fontRef idx="minor">
      <a:schemeClr val="tx1">
        <a:lumMod val="65000"/>
        <a:lumOff val="35000"/>
      </a:schemeClr>
    </cs:fontRef>
    <cs:defRPr sz="1195"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3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lt1"/>
    </cs:fontRef>
  </cs:wall>
</cs:chartStyle>
</file>

<file path=ppt/charts/style3.xml><?xml version="1.0" encoding="utf-8"?>
<cs:chartStyle xmlns:cs="http://schemas.microsoft.com/office/drawing/2012/chartStyle" xmlns:a="http://schemas.openxmlformats.org/drawingml/2006/main" id="341">
  <cs:axisTitle>
    <cs:lnRef idx="0"/>
    <cs:fillRef idx="0"/>
    <cs:effectRef idx="0"/>
    <cs:fontRef idx="minor">
      <a:schemeClr val="tx1">
        <a:lumMod val="65000"/>
        <a:lumOff val="35000"/>
      </a:schemeClr>
    </cs:fontRef>
    <cs:defRPr sz="1195"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3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lt1"/>
    </cs:fontRef>
  </cs:wall>
</cs:chartStyle>
</file>

<file path=ppt/charts/style4.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5"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3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lt1"/>
    </cs:fontRef>
  </cs:wall>
</cs:chartStyle>
</file>

<file path=ppt/charts/style5.xml><?xml version="1.0" encoding="utf-8"?>
<cs:chartStyle xmlns:cs="http://schemas.microsoft.com/office/drawing/2012/chartStyle" xmlns:a="http://schemas.openxmlformats.org/drawingml/2006/main" id="341">
  <cs:axisTitle>
    <cs:lnRef idx="0"/>
    <cs:fillRef idx="0"/>
    <cs:effectRef idx="0"/>
    <cs:fontRef idx="minor">
      <a:schemeClr val="tx1">
        <a:lumMod val="65000"/>
        <a:lumOff val="35000"/>
      </a:schemeClr>
    </cs:fontRef>
    <cs:defRPr sz="1195"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3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lt1"/>
    </cs:fontRef>
  </cs:wall>
</cs:chartStyle>
</file>

<file path=ppt/charts/style6.xml><?xml version="1.0" encoding="utf-8"?>
<cs:chartStyle xmlns:cs="http://schemas.microsoft.com/office/drawing/2012/chartStyle" xmlns:a="http://schemas.openxmlformats.org/drawingml/2006/main" id="207">
  <cs:axisTitle>
    <cs:lnRef idx="0"/>
    <cs:fillRef idx="0"/>
    <cs:effectRef idx="0"/>
    <cs:fontRef idx="minor">
      <a:schemeClr val="tx2"/>
    </cs:fontRef>
    <cs:defRPr sz="1195"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5"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5" kern="1200"/>
  </cs:chartArea>
  <cs:dataLabel>
    <cs:lnRef idx="0"/>
    <cs:fillRef idx="0"/>
    <cs:effectRef idx="0"/>
    <cs:fontRef idx="minor">
      <a:schemeClr val="tx2"/>
    </cs:fontRef>
    <cs:defRPr sz="1195"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5"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5"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3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5"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5" kern="1200"/>
  </cs:valueAxis>
  <cs:wall>
    <cs:lnRef idx="0"/>
    <cs:fillRef idx="0"/>
    <cs:effectRef idx="0"/>
    <cs:fontRef idx="minor">
      <a:schemeClr val="tx2"/>
    </cs:fontRef>
  </cs:wall>
</cs:chartStyle>
</file>

<file path=ppt/charts/style7.xml><?xml version="1.0" encoding="utf-8"?>
<cs:chartStyle xmlns:cs="http://schemas.microsoft.com/office/drawing/2012/chartStyle" xmlns:a="http://schemas.openxmlformats.org/drawingml/2006/main" id="341">
  <cs:axisTitle>
    <cs:lnRef idx="0"/>
    <cs:fillRef idx="0"/>
    <cs:effectRef idx="0"/>
    <cs:fontRef idx="minor">
      <a:schemeClr val="tx1">
        <a:lumMod val="65000"/>
        <a:lumOff val="35000"/>
      </a:schemeClr>
    </cs:fontRef>
    <cs:defRPr sz="1195"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3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lt1"/>
    </cs:fontRef>
  </cs:wall>
</cs:chartStyle>
</file>

<file path=ppt/charts/style8.xml><?xml version="1.0" encoding="utf-8"?>
<cs:chartStyle xmlns:cs="http://schemas.microsoft.com/office/drawing/2012/chartStyle" xmlns:a="http://schemas.openxmlformats.org/drawingml/2006/main" id="341">
  <cs:axisTitle>
    <cs:lnRef idx="0"/>
    <cs:fillRef idx="0"/>
    <cs:effectRef idx="0"/>
    <cs:fontRef idx="minor">
      <a:schemeClr val="tx1">
        <a:lumMod val="65000"/>
        <a:lumOff val="35000"/>
      </a:schemeClr>
    </cs:fontRef>
    <cs:defRPr sz="1195"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3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lt1"/>
    </cs:fontRef>
  </cs:wall>
</cs:chartStyle>
</file>

<file path=ppt/charts/style9.xml><?xml version="1.0" encoding="utf-8"?>
<cs:chartStyle xmlns:cs="http://schemas.microsoft.com/office/drawing/2012/chartStyle" xmlns:a="http://schemas.openxmlformats.org/drawingml/2006/main" id="341">
  <cs:axisTitle>
    <cs:lnRef idx="0"/>
    <cs:fillRef idx="0"/>
    <cs:effectRef idx="0"/>
    <cs:fontRef idx="minor">
      <a:schemeClr val="tx1">
        <a:lumMod val="65000"/>
        <a:lumOff val="35000"/>
      </a:schemeClr>
    </cs:fontRef>
    <cs:defRPr sz="1195"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3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lt1"/>
    </cs:fontRef>
  </cs:wall>
</cs:chartStyle>
</file>

<file path=ppt/charts/style10.xml><?xml version="1.0" encoding="utf-8"?>
<cs:chartStyle xmlns:cs="http://schemas.microsoft.com/office/drawing/2012/chartStyle" xmlns:a="http://schemas.openxmlformats.org/drawingml/2006/main" id="341">
  <cs:axisTitle>
    <cs:lnRef idx="0"/>
    <cs:fillRef idx="0"/>
    <cs:effectRef idx="0"/>
    <cs:fontRef idx="minor">
      <a:schemeClr val="tx1">
        <a:lumMod val="65000"/>
        <a:lumOff val="35000"/>
      </a:schemeClr>
    </cs:fontRef>
    <cs:defRPr sz="1195"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3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lt1"/>
    </cs:fontRef>
  </cs:wall>
</cs:chartStyle>
</file>

<file path=ppt/charts/style11.xml><?xml version="1.0" encoding="utf-8"?>
<cs:chartStyle xmlns:cs="http://schemas.microsoft.com/office/drawing/2012/chartStyle" xmlns:a="http://schemas.openxmlformats.org/drawingml/2006/main" id="341">
  <cs:axisTitle>
    <cs:lnRef idx="0"/>
    <cs:fillRef idx="0"/>
    <cs:effectRef idx="0"/>
    <cs:fontRef idx="minor">
      <a:schemeClr val="tx1">
        <a:lumMod val="65000"/>
        <a:lumOff val="35000"/>
      </a:schemeClr>
    </cs:fontRef>
    <cs:defRPr sz="1195"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3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lt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PlaceHolder 1"/>
          <p:cNvSpPr>
            <a:spLocks noGrp="1" noRot="1" noChangeAspect="1"/>
          </p:cNvSpPr>
          <p:nvPr>
            <p:ph type="sldImg"/>
          </p:nvPr>
        </p:nvSpPr>
        <p:spPr>
          <a:xfrm>
            <a:off x="685800" y="1143000"/>
            <a:ext cx="5486400" cy="3086100"/>
          </a:xfrm>
          <a:prstGeom prst="rect">
            <a:avLst/>
          </a:prstGeom>
          <a:ln w="0">
            <a:noFill/>
          </a:ln>
        </p:spPr>
        <p:txBody>
          <a:bodyPr/>
          <a:lstStyle/>
          <a:p>
            <a:endParaRPr lang="en-US"/>
          </a:p>
        </p:txBody>
      </p:sp>
      <p:sp>
        <p:nvSpPr>
          <p:cNvPr id="171"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lgn="l">
              <a:buNone/>
            </a:pPr>
            <a:r>
              <a:rPr lang="el-GR" sz="1800" b="0" u="none" strike="noStrike" dirty="0">
                <a:solidFill>
                  <a:srgbClr val="000000"/>
                </a:solidFill>
                <a:effectLst/>
                <a:uFillTx/>
                <a:latin typeface="Arial" panose="020B0604020202020204"/>
              </a:rPr>
              <a:t>Καλημέρα σας και ευχαριστούμε για την παρουσία σας…. Σήμερα θα σας παρουσιάσω τα βασικά ευρήματα της πρωτογενούς έρευνας που διενεργήσαμε ως </a:t>
            </a:r>
            <a:r>
              <a:rPr lang="en-US" sz="1800" b="0" u="none" strike="noStrike" dirty="0">
                <a:solidFill>
                  <a:srgbClr val="000000"/>
                </a:solidFill>
                <a:effectLst/>
                <a:uFillTx/>
                <a:latin typeface="Arial" panose="020B0604020202020204"/>
              </a:rPr>
              <a:t>ICAP CRIF </a:t>
            </a:r>
            <a:r>
              <a:rPr lang="el-GR" sz="1800" b="0" u="none" strike="noStrike" dirty="0">
                <a:solidFill>
                  <a:srgbClr val="000000"/>
                </a:solidFill>
                <a:effectLst/>
                <a:uFillTx/>
                <a:latin typeface="Arial" panose="020B0604020202020204"/>
              </a:rPr>
              <a:t>για τη «Διαχείριση του Πιστωτικού Κινδύνου και την Αξιολόγηση της Πιστωτικής Πολιτικής των Κυπριακών Επιχειρήσεων»</a:t>
            </a:r>
            <a:r>
              <a:rPr lang="en-US" sz="1800" b="0" u="none" strike="noStrike" dirty="0">
                <a:solidFill>
                  <a:srgbClr val="000000"/>
                </a:solidFill>
                <a:effectLst/>
                <a:uFillTx/>
                <a:latin typeface="Arial" panose="020B0604020202020204"/>
              </a:rPr>
              <a:t>. </a:t>
            </a:r>
            <a:r>
              <a:rPr lang="el-GR" sz="1800" b="0" u="none" strike="noStrike" dirty="0">
                <a:solidFill>
                  <a:srgbClr val="000000"/>
                </a:solidFill>
                <a:effectLst/>
                <a:uFillTx/>
                <a:latin typeface="Arial" panose="020B0604020202020204"/>
              </a:rPr>
              <a:t>Κύριος στόχος της έρευνας ήταν να καταγράψουμε τις πρακτικές που εφαρμόζουν οι επιχειρήσεις στην Κύπρο όσον αφορά στη διαχείριση του πιστωτικού κινδύνου, την αξιολόγηση των πελατών τους και τη διαμόρφωση της πιστωτικής τους πολιτικής. Είναι γεγονός ότι σε ένα περιβάλλον που χαρακτηρίζεται από οικονομικές προκλήσεις, μεταβαλλόμενες συνθήκες αγοράς και αυξημένες απαιτήσεις ως προς τη διαχείριση των επιχειρηματικών κινδύνων, η αποτελεσματική πιστωτική πολιτική αποτελεί κρίσιμο παράγοντα για τη διασφάλιση της ρευστότητας και της βιωσιμότητας των επιχειρήσεων. Μέσα από την έρευνα επιχειρήσαμε να αναδείξουμε τον τρόπο με τον οποίο οι κυπριακές επιχειρήσεις αξιολογούν τους πελάτες τους, διαχειρίζονται τις καθυστερήσεις πληρωμών και προσαρμόζουν την πολιτική τους απέναντι στους κινδύνους της αγοράς.</a:t>
            </a:r>
            <a:endParaRPr lang="en-US" sz="1800" b="0" u="none" strike="noStrike" dirty="0">
              <a:solidFill>
                <a:srgbClr val="000000"/>
              </a:solidFill>
              <a:effectLst/>
              <a:uFillTx/>
              <a:latin typeface="Arial" panose="020B0604020202020204"/>
            </a:endParaRPr>
          </a:p>
        </p:txBody>
      </p:sp>
      <p:sp>
        <p:nvSpPr>
          <p:cNvPr id="172" name="PlaceHolder 3"/>
          <p:cNvSpPr>
            <a:spLocks noGrp="1"/>
          </p:cNvSpPr>
          <p:nvPr>
            <p:ph type="sldNum" idx="4"/>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9BA206BE-B08A-4313-B8D5-5BFACD3246AC}" type="slidenum">
              <a:rPr lang="en-US" sz="1200" b="0" u="none" strike="noStrike">
                <a:solidFill>
                  <a:schemeClr val="dk1"/>
                </a:solidFill>
                <a:effectLst/>
                <a:uFillTx/>
                <a:latin typeface="+mn-lt"/>
                <a:ea typeface="+mn-ea"/>
              </a:rPr>
            </a:fld>
            <a:endParaRPr lang="en-US" sz="1200" b="0" u="none" strike="noStrike">
              <a:solidFill>
                <a:srgbClr val="000000"/>
              </a:solidFill>
              <a:effectLst/>
              <a:uFillTx/>
              <a:latin typeface="Times New Roman" panose="02020603050405020304"/>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 name="PlaceHolder 1"/>
          <p:cNvSpPr>
            <a:spLocks noGrp="1" noRot="1" noChangeAspect="1"/>
          </p:cNvSpPr>
          <p:nvPr>
            <p:ph type="sldImg"/>
          </p:nvPr>
        </p:nvSpPr>
        <p:spPr>
          <a:xfrm>
            <a:off x="685800" y="1143000"/>
            <a:ext cx="5486400" cy="3086100"/>
          </a:xfrm>
          <a:prstGeom prst="rect">
            <a:avLst/>
          </a:prstGeom>
          <a:ln w="0">
            <a:noFill/>
          </a:ln>
        </p:spPr>
        <p:txBody>
          <a:bodyPr/>
          <a:lstStyle/>
          <a:p>
            <a:endParaRPr lang="en-US"/>
          </a:p>
        </p:txBody>
      </p:sp>
      <p:sp>
        <p:nvSpPr>
          <p:cNvPr id="216"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lgn="l">
              <a:buNone/>
            </a:pPr>
            <a:r>
              <a:rPr lang="el-GR" sz="1800" b="0" u="none" strike="noStrike" dirty="0">
                <a:solidFill>
                  <a:srgbClr val="000000"/>
                </a:solidFill>
                <a:effectLst/>
                <a:uFillTx/>
                <a:latin typeface="Arial" panose="020B0604020202020204"/>
              </a:rPr>
              <a:t>Σχετικά με την ταυτότητα της έρευνας, αυτή διεξήχθη από τη Διεύθυνση Οικονομικών – Κλαδικών Μελετών &amp; Εκδόσεων, τον Ιούλιο του 2026, με τη χρήση ενός δομημένου ερωτηματολογίου, το οποίο απεστάλη σε 5.000 επιχειρήσεις διαφόρων μεγεθών και κλάδων της κυπριακής οικονομίας. Συγκεντρώθηκαν 153 απαντήσεις, που αντιστοιχούν σε ποσοστό ανταπόκρισης 3%.</a:t>
            </a:r>
            <a:endParaRPr lang="en-US" sz="1800" b="0" u="none" strike="noStrike" dirty="0">
              <a:solidFill>
                <a:srgbClr val="000000"/>
              </a:solidFill>
              <a:effectLst/>
              <a:uFillTx/>
              <a:latin typeface="Arial" panose="020B0604020202020204"/>
            </a:endParaRPr>
          </a:p>
        </p:txBody>
      </p:sp>
      <p:sp>
        <p:nvSpPr>
          <p:cNvPr id="217" name="PlaceHolder 3"/>
          <p:cNvSpPr>
            <a:spLocks noGrp="1"/>
          </p:cNvSpPr>
          <p:nvPr>
            <p:ph type="sldNum" idx="19"/>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6E80872E-BE50-4EE6-82A1-DCFF108F61BF}" type="slidenum">
              <a:rPr kumimoji="0" lang="en-US" sz="1200" b="0" i="0" u="none" strike="noStrike" kern="1200" cap="none" spc="0" normalizeH="0" baseline="0" noProof="0">
                <a:ln>
                  <a:noFill/>
                </a:ln>
                <a:solidFill>
                  <a:prstClr val="black"/>
                </a:solidFill>
                <a:effectLst/>
                <a:uLnTx/>
                <a:uFillTx/>
                <a:latin typeface="Aptos"/>
                <a:ea typeface="+mn-ea"/>
                <a:cs typeface="+mn-cs"/>
              </a:rPr>
            </a:fld>
            <a:endParaRPr kumimoji="0" lang="en-US" sz="1200" b="0" i="0" u="none" strike="noStrike" kern="1200" cap="none" spc="0" normalizeH="0" baseline="0" noProof="0">
              <a:ln>
                <a:noFill/>
              </a:ln>
              <a:solidFill>
                <a:srgbClr val="000000"/>
              </a:solidFill>
              <a:effectLst/>
              <a:uLnTx/>
              <a:uFillTx/>
              <a:latin typeface="Times New Roman" panose="02020603050405020304"/>
              <a:ea typeface="+mn-ea"/>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 name="PlaceHolder 1"/>
          <p:cNvSpPr>
            <a:spLocks noGrp="1" noRot="1" noChangeAspect="1"/>
          </p:cNvSpPr>
          <p:nvPr>
            <p:ph type="sldImg"/>
          </p:nvPr>
        </p:nvSpPr>
        <p:spPr>
          <a:xfrm>
            <a:off x="685800" y="1143000"/>
            <a:ext cx="5486400" cy="3086100"/>
          </a:xfrm>
          <a:prstGeom prst="rect">
            <a:avLst/>
          </a:prstGeom>
          <a:ln w="0">
            <a:noFill/>
          </a:ln>
        </p:spPr>
        <p:txBody>
          <a:bodyPr/>
          <a:lstStyle/>
          <a:p>
            <a:endParaRPr lang="en-US"/>
          </a:p>
        </p:txBody>
      </p:sp>
      <p:sp>
        <p:nvSpPr>
          <p:cNvPr id="216"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lgn="l">
              <a:buNone/>
            </a:pPr>
            <a:r>
              <a:rPr lang="el-GR" sz="1800" b="0" u="none" strike="noStrike" dirty="0">
                <a:solidFill>
                  <a:srgbClr val="000000"/>
                </a:solidFill>
                <a:effectLst/>
                <a:uFillTx/>
                <a:latin typeface="Arial" panose="020B0604020202020204"/>
              </a:rPr>
              <a:t>Πριν περάσουμε στα ευρήματα της έρευνας, ας δούμε τα βασικά χαρακτηριστικά του δείγματος των εταιρειών που συμμετείχαν. Η πλειονότητα, συγκεκριμένα το 65%, καταγράφει ετήσιο κύκλο εργασιών μικρότερο των 10 εκατ. ευρώ, πρόκειται δηλαδή για μικρές και πολύ μικρές επιχειρήσεις που αποτελούν τον βασικό κορμό του δείγματος. Παράλληλα, το 22% των επιχειρήσεων εμφανίζει κύκλο εργασιών μεταξύ 10 και 50 εκατ. ευρώ, ενώ το 1</a:t>
            </a:r>
            <a:r>
              <a:rPr lang="en-US" sz="1800" b="0" u="none" strike="noStrike" dirty="0">
                <a:solidFill>
                  <a:srgbClr val="000000"/>
                </a:solidFill>
                <a:effectLst/>
                <a:uFillTx/>
                <a:latin typeface="Arial" panose="020B0604020202020204"/>
              </a:rPr>
              <a:t>1</a:t>
            </a:r>
            <a:r>
              <a:rPr lang="el-GR" sz="1800" b="0" u="none" strike="noStrike" dirty="0">
                <a:solidFill>
                  <a:srgbClr val="000000"/>
                </a:solidFill>
                <a:effectLst/>
                <a:uFillTx/>
                <a:latin typeface="Arial" panose="020B0604020202020204"/>
              </a:rPr>
              <a:t>% βρίσκεται στην κατηγορία 50 έως 250 εκατ. ευρώ. Οι μεγάλες επιχειρήσεις με κύκλο εργασιών άνω των 250 εκατ. ευρώ αντιπροσωπεύουν μόλις το </a:t>
            </a:r>
            <a:r>
              <a:rPr lang="el-GR" sz="1800" b="1" u="none" strike="noStrike" dirty="0">
                <a:solidFill>
                  <a:srgbClr val="000000"/>
                </a:solidFill>
                <a:effectLst/>
                <a:uFillTx/>
                <a:latin typeface="Arial" panose="020B0604020202020204"/>
              </a:rPr>
              <a:t>2% </a:t>
            </a:r>
            <a:r>
              <a:rPr lang="el-GR" sz="1800" b="0" u="none" strike="noStrike" dirty="0">
                <a:solidFill>
                  <a:srgbClr val="000000"/>
                </a:solidFill>
                <a:effectLst/>
                <a:uFillTx/>
                <a:latin typeface="Arial" panose="020B0604020202020204"/>
              </a:rPr>
              <a:t>του δείγματος.</a:t>
            </a:r>
            <a:endParaRPr lang="en-US" sz="1800" b="0" u="none" strike="noStrike" dirty="0">
              <a:solidFill>
                <a:srgbClr val="000000"/>
              </a:solidFill>
              <a:effectLst/>
              <a:uFillTx/>
              <a:latin typeface="Arial" panose="020B0604020202020204"/>
            </a:endParaRPr>
          </a:p>
        </p:txBody>
      </p:sp>
      <p:sp>
        <p:nvSpPr>
          <p:cNvPr id="217" name="PlaceHolder 3"/>
          <p:cNvSpPr>
            <a:spLocks noGrp="1"/>
          </p:cNvSpPr>
          <p:nvPr>
            <p:ph type="sldNum" idx="19"/>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6E80872E-BE50-4EE6-82A1-DCFF108F61BF}" type="slidenum">
              <a:rPr kumimoji="0" lang="en-US" sz="1200" b="0" i="0" u="none" strike="noStrike" kern="1200" cap="none" spc="0" normalizeH="0" baseline="0" noProof="0">
                <a:ln>
                  <a:noFill/>
                </a:ln>
                <a:solidFill>
                  <a:prstClr val="black"/>
                </a:solidFill>
                <a:effectLst/>
                <a:uLnTx/>
                <a:uFillTx/>
                <a:latin typeface="Aptos"/>
                <a:ea typeface="+mn-ea"/>
                <a:cs typeface="+mn-cs"/>
              </a:rPr>
            </a:fld>
            <a:endParaRPr kumimoji="0" lang="en-US" sz="1200" b="0" i="0" u="none" strike="noStrike" kern="1200" cap="none" spc="0" normalizeH="0" baseline="0" noProof="0">
              <a:ln>
                <a:noFill/>
              </a:ln>
              <a:solidFill>
                <a:srgbClr val="000000"/>
              </a:solidFill>
              <a:effectLst/>
              <a:uLnTx/>
              <a:uFillTx/>
              <a:latin typeface="Times New Roman" panose="02020603050405020304"/>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PlaceHolder 1"/>
          <p:cNvSpPr>
            <a:spLocks noGrp="1" noRot="1" noChangeAspect="1"/>
          </p:cNvSpPr>
          <p:nvPr>
            <p:ph type="sldImg"/>
          </p:nvPr>
        </p:nvSpPr>
        <p:spPr>
          <a:xfrm>
            <a:off x="685800" y="1143000"/>
            <a:ext cx="5486400" cy="3086100"/>
          </a:xfrm>
          <a:prstGeom prst="rect">
            <a:avLst/>
          </a:prstGeom>
          <a:ln w="0">
            <a:noFill/>
          </a:ln>
        </p:spPr>
        <p:txBody>
          <a:bodyPr/>
          <a:lstStyle/>
          <a:p>
            <a:endParaRPr lang="en-US"/>
          </a:p>
        </p:txBody>
      </p:sp>
      <p:sp>
        <p:nvSpPr>
          <p:cNvPr id="222"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200" b="0" i="0" kern="1200" dirty="0">
                <a:solidFill>
                  <a:schemeClr val="tx1"/>
                </a:solidFill>
                <a:effectLst/>
                <a:latin typeface="+mn-lt"/>
                <a:ea typeface="+mn-ea"/>
                <a:cs typeface="+mn-cs"/>
              </a:rPr>
              <a:t>Βάσει απασχολούμενου προσωπικού, ο</a:t>
            </a:r>
            <a:r>
              <a:rPr lang="en-US" sz="1200" b="0" i="0" kern="1200" dirty="0">
                <a:solidFill>
                  <a:schemeClr val="tx1"/>
                </a:solidFill>
                <a:effectLst/>
                <a:latin typeface="+mn-lt"/>
                <a:ea typeface="+mn-ea"/>
                <a:cs typeface="+mn-cs"/>
              </a:rPr>
              <a:t>ι επ</a:t>
            </a:r>
            <a:r>
              <a:rPr lang="en-US" sz="1200" b="0" i="0" kern="1200" dirty="0" err="1">
                <a:solidFill>
                  <a:schemeClr val="tx1"/>
                </a:solidFill>
                <a:effectLst/>
                <a:latin typeface="+mn-lt"/>
                <a:ea typeface="+mn-ea"/>
                <a:cs typeface="+mn-cs"/>
              </a:rPr>
              <a:t>ιχειρήσεις</a:t>
            </a:r>
            <a:r>
              <a:rPr lang="el-GR"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του</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δείγμ</a:t>
            </a:r>
            <a:r>
              <a:rPr lang="en-US" sz="1200" b="0" i="0" kern="1200" dirty="0">
                <a:solidFill>
                  <a:schemeClr val="tx1"/>
                </a:solidFill>
                <a:effectLst/>
                <a:latin typeface="+mn-lt"/>
                <a:ea typeface="+mn-ea"/>
                <a:cs typeface="+mn-cs"/>
              </a:rPr>
              <a:t>ατος είναι κυρίως μικρομεσαίες</a:t>
            </a:r>
            <a:r>
              <a:rPr lang="el-GR" sz="1200" b="0" i="0" kern="1200" dirty="0">
                <a:solidFill>
                  <a:schemeClr val="tx1"/>
                </a:solidFill>
                <a:effectLst/>
                <a:latin typeface="+mn-lt"/>
                <a:ea typeface="+mn-ea"/>
                <a:cs typeface="+mn-cs"/>
              </a:rPr>
              <a:t> που αποτελούν και τη ραχοκοκαλιά της κυπριακής οικονομίας</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Ειδικότερ</a:t>
            </a:r>
            <a:r>
              <a:rPr lang="en-US" sz="1200" b="0" i="0" kern="1200" dirty="0">
                <a:solidFill>
                  <a:schemeClr val="tx1"/>
                </a:solidFill>
                <a:effectLst/>
                <a:latin typeface="+mn-lt"/>
                <a:ea typeface="+mn-ea"/>
                <a:cs typeface="+mn-cs"/>
              </a:rPr>
              <a:t>α, το 66% απασχολεί έως 49 εργαζόμενους και το 28% από 50 έως 249 εργαζόμενους, ενώ οι μεγάλες επιχειρήσεις με περισσότερους από 250 εργαζόμενους αντιπροσωπεύουν το 6% του συνόλου.</a:t>
            </a:r>
            <a:r>
              <a:rPr lang="el-GR" sz="1200" b="0" i="0" kern="1200" dirty="0">
                <a:solidFill>
                  <a:schemeClr val="tx1"/>
                </a:solidFill>
                <a:effectLst/>
                <a:latin typeface="+mn-lt"/>
                <a:ea typeface="+mn-ea"/>
                <a:cs typeface="+mn-cs"/>
              </a:rPr>
              <a:t> </a:t>
            </a:r>
            <a:endParaRPr lang="en-US" sz="1200" b="0" i="0" kern="1200" dirty="0">
              <a:solidFill>
                <a:schemeClr val="tx1"/>
              </a:solidFill>
              <a:effectLst/>
              <a:latin typeface="+mn-lt"/>
              <a:ea typeface="+mn-ea"/>
              <a:cs typeface="+mn-cs"/>
            </a:endParaRPr>
          </a:p>
          <a:p>
            <a:pPr indent="0" algn="l">
              <a:buNone/>
            </a:pPr>
            <a:endParaRPr lang="en-US" sz="1800" b="0" u="none" strike="noStrike" dirty="0">
              <a:solidFill>
                <a:srgbClr val="000000"/>
              </a:solidFill>
              <a:effectLst/>
              <a:uFillTx/>
              <a:latin typeface="Arial" panose="020B0604020202020204"/>
            </a:endParaRPr>
          </a:p>
        </p:txBody>
      </p:sp>
      <p:sp>
        <p:nvSpPr>
          <p:cNvPr id="223" name="PlaceHolder 3"/>
          <p:cNvSpPr>
            <a:spLocks noGrp="1"/>
          </p:cNvSpPr>
          <p:nvPr>
            <p:ph type="sldNum" idx="21"/>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0A75D897-6FD6-45FB-A43E-EEF341149943}" type="slidenum">
              <a:rPr kumimoji="0" lang="en-US" sz="1200" b="0" i="0" u="none" strike="noStrike" kern="1200" cap="none" spc="0" normalizeH="0" baseline="0" noProof="0">
                <a:ln>
                  <a:noFill/>
                </a:ln>
                <a:solidFill>
                  <a:prstClr val="black"/>
                </a:solidFill>
                <a:effectLst/>
                <a:uLnTx/>
                <a:uFillTx/>
                <a:latin typeface="Aptos"/>
                <a:ea typeface="+mn-ea"/>
                <a:cs typeface="+mn-cs"/>
              </a:rPr>
            </a:fld>
            <a:endParaRPr kumimoji="0" lang="en-US" sz="1200" b="0" i="0" u="none" strike="noStrike" kern="1200" cap="none" spc="0" normalizeH="0" baseline="0" noProof="0">
              <a:ln>
                <a:noFill/>
              </a:ln>
              <a:solidFill>
                <a:srgbClr val="000000"/>
              </a:solidFill>
              <a:effectLst/>
              <a:uLnTx/>
              <a:uFillTx/>
              <a:latin typeface="Times New Roman" panose="02020603050405020304"/>
              <a:ea typeface="+mn-ea"/>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 name="PlaceHolder 1"/>
          <p:cNvSpPr>
            <a:spLocks noGrp="1" noRot="1" noChangeAspect="1"/>
          </p:cNvSpPr>
          <p:nvPr>
            <p:ph type="sldImg"/>
          </p:nvPr>
        </p:nvSpPr>
        <p:spPr>
          <a:xfrm>
            <a:off x="685800" y="1143000"/>
            <a:ext cx="5486400" cy="3086100"/>
          </a:xfrm>
          <a:prstGeom prst="rect">
            <a:avLst/>
          </a:prstGeom>
          <a:ln w="0">
            <a:noFill/>
          </a:ln>
        </p:spPr>
        <p:txBody>
          <a:bodyPr/>
          <a:lstStyle/>
          <a:p>
            <a:endParaRPr lang="en-US"/>
          </a:p>
        </p:txBody>
      </p:sp>
      <p:sp>
        <p:nvSpPr>
          <p:cNvPr id="219"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lgn="l">
              <a:buNone/>
            </a:pPr>
            <a:r>
              <a:rPr lang="el-GR" sz="1800" b="0" u="none" strike="noStrike" dirty="0">
                <a:solidFill>
                  <a:srgbClr val="000000"/>
                </a:solidFill>
                <a:effectLst/>
                <a:uFillTx/>
                <a:latin typeface="Arial" panose="020B0604020202020204"/>
              </a:rPr>
              <a:t>Όσον αφορά τον </a:t>
            </a:r>
            <a:r>
              <a:rPr lang="el-GR" sz="1800" b="1" u="none" strike="noStrike" dirty="0">
                <a:solidFill>
                  <a:srgbClr val="000000"/>
                </a:solidFill>
                <a:effectLst/>
                <a:uFillTx/>
                <a:latin typeface="Arial" panose="020B0604020202020204"/>
              </a:rPr>
              <a:t>κλάδο δραστηριοποίησης </a:t>
            </a:r>
            <a:r>
              <a:rPr lang="el-GR" sz="1800" b="0" u="none" strike="noStrike" dirty="0">
                <a:solidFill>
                  <a:srgbClr val="000000"/>
                </a:solidFill>
                <a:effectLst/>
                <a:uFillTx/>
                <a:latin typeface="Arial" panose="020B0604020202020204"/>
              </a:rPr>
              <a:t>των επιχειρήσεων που συμμετείχαν στην έρευνα, το μεγαλύτερο μέρος, περίπου μία στις τρεις επιχειρήσεις (34%) προέρχεται από το </a:t>
            </a:r>
            <a:r>
              <a:rPr lang="el-GR" sz="1800" b="1" u="none" strike="noStrike" dirty="0">
                <a:solidFill>
                  <a:srgbClr val="000000"/>
                </a:solidFill>
                <a:effectLst/>
                <a:uFillTx/>
                <a:latin typeface="Arial" panose="020B0604020202020204"/>
              </a:rPr>
              <a:t>εμπόριο</a:t>
            </a:r>
            <a:r>
              <a:rPr lang="el-GR" sz="1800" b="0" u="none" strike="noStrike" dirty="0">
                <a:solidFill>
                  <a:srgbClr val="000000"/>
                </a:solidFill>
                <a:effectLst/>
                <a:uFillTx/>
                <a:latin typeface="Arial" panose="020B0604020202020204"/>
              </a:rPr>
              <a:t>. Ακολουθούν οι </a:t>
            </a:r>
            <a:r>
              <a:rPr lang="el-GR" sz="1800" b="1" u="none" strike="noStrike" dirty="0">
                <a:solidFill>
                  <a:srgbClr val="000000"/>
                </a:solidFill>
                <a:effectLst/>
                <a:uFillTx/>
                <a:latin typeface="Arial" panose="020B0604020202020204"/>
              </a:rPr>
              <a:t>υπηρεσίες</a:t>
            </a:r>
            <a:r>
              <a:rPr lang="el-GR" sz="1800" b="0" u="none" strike="noStrike" dirty="0">
                <a:solidFill>
                  <a:srgbClr val="000000"/>
                </a:solidFill>
                <a:effectLst/>
                <a:uFillTx/>
                <a:latin typeface="Arial" panose="020B0604020202020204"/>
              </a:rPr>
              <a:t> με ποσοστό 2</a:t>
            </a:r>
            <a:r>
              <a:rPr lang="en-US" sz="1800" b="0" u="none" strike="noStrike" dirty="0">
                <a:solidFill>
                  <a:srgbClr val="000000"/>
                </a:solidFill>
                <a:effectLst/>
                <a:uFillTx/>
                <a:latin typeface="Arial" panose="020B0604020202020204"/>
              </a:rPr>
              <a:t>2</a:t>
            </a:r>
            <a:r>
              <a:rPr lang="el-GR" sz="1800" b="0" u="none" strike="noStrike" dirty="0">
                <a:solidFill>
                  <a:srgbClr val="000000"/>
                </a:solidFill>
                <a:effectLst/>
                <a:uFillTx/>
                <a:latin typeface="Arial" panose="020B0604020202020204"/>
              </a:rPr>
              <a:t>%, επιβεβαιώνοντας τη σημαντική βαρύτητα του τριτογενούς τομέα στην κυπριακή οικονομία. Ιδιαίτερα σημαντική είναι και η συμμετοχή της </a:t>
            </a:r>
            <a:r>
              <a:rPr lang="el-GR" sz="1800" b="1" u="none" strike="noStrike" dirty="0">
                <a:solidFill>
                  <a:srgbClr val="000000"/>
                </a:solidFill>
                <a:effectLst/>
                <a:uFillTx/>
                <a:latin typeface="Arial" panose="020B0604020202020204"/>
              </a:rPr>
              <a:t>βιομηχανίας και μεταποίησης</a:t>
            </a:r>
            <a:r>
              <a:rPr lang="el-GR" sz="1800" b="0" u="none" strike="noStrike" dirty="0">
                <a:solidFill>
                  <a:srgbClr val="000000"/>
                </a:solidFill>
                <a:effectLst/>
                <a:uFillTx/>
                <a:latin typeface="Arial" panose="020B0604020202020204"/>
              </a:rPr>
              <a:t>, η οποία καλύπτει το </a:t>
            </a:r>
            <a:r>
              <a:rPr lang="el-GR" sz="1800" b="1" u="none" strike="noStrike" dirty="0">
                <a:solidFill>
                  <a:srgbClr val="000000"/>
                </a:solidFill>
                <a:effectLst/>
                <a:uFillTx/>
                <a:latin typeface="Arial" panose="020B0604020202020204"/>
              </a:rPr>
              <a:t>13%</a:t>
            </a:r>
            <a:r>
              <a:rPr lang="el-GR" sz="1800" b="0" u="none" strike="noStrike" dirty="0">
                <a:solidFill>
                  <a:srgbClr val="000000"/>
                </a:solidFill>
                <a:effectLst/>
                <a:uFillTx/>
                <a:latin typeface="Arial" panose="020B0604020202020204"/>
              </a:rPr>
              <a:t> του δείγματος. Ακολουθούν ο τουριστικός και ο τεχνολογικός κλάδος, οι οποίοι αποτελούν βασικούς πυλώνες της κυπριακής οικονομίας και εκπροσωπούνται με ποσοστό </a:t>
            </a:r>
            <a:r>
              <a:rPr lang="el-GR" sz="1800" b="1" u="none" strike="noStrike" dirty="0">
                <a:solidFill>
                  <a:srgbClr val="000000"/>
                </a:solidFill>
                <a:effectLst/>
                <a:uFillTx/>
                <a:latin typeface="Arial" panose="020B0604020202020204"/>
              </a:rPr>
              <a:t>7%</a:t>
            </a:r>
            <a:r>
              <a:rPr lang="el-GR" sz="1800" b="0" u="none" strike="noStrike" dirty="0">
                <a:solidFill>
                  <a:srgbClr val="000000"/>
                </a:solidFill>
                <a:effectLst/>
                <a:uFillTx/>
                <a:latin typeface="Arial" panose="020B0604020202020204"/>
              </a:rPr>
              <a:t> ο καθένας.</a:t>
            </a:r>
            <a:endParaRPr lang="en-US" sz="1800" b="0" u="none" strike="noStrike" dirty="0">
              <a:solidFill>
                <a:srgbClr val="000000"/>
              </a:solidFill>
              <a:effectLst/>
              <a:uFillTx/>
              <a:latin typeface="Arial" panose="020B0604020202020204"/>
            </a:endParaRPr>
          </a:p>
        </p:txBody>
      </p:sp>
      <p:sp>
        <p:nvSpPr>
          <p:cNvPr id="220" name="PlaceHolder 3"/>
          <p:cNvSpPr>
            <a:spLocks noGrp="1"/>
          </p:cNvSpPr>
          <p:nvPr>
            <p:ph type="sldNum" idx="20"/>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A9CF37A3-B2EA-4A66-9C7C-C85161F004B7}" type="slidenum">
              <a:rPr kumimoji="0" lang="en-US" sz="1200" b="0" i="0" u="none" strike="noStrike" kern="1200" cap="none" spc="0" normalizeH="0" baseline="0" noProof="0">
                <a:ln>
                  <a:noFill/>
                </a:ln>
                <a:solidFill>
                  <a:prstClr val="black"/>
                </a:solidFill>
                <a:effectLst/>
                <a:uLnTx/>
                <a:uFillTx/>
                <a:latin typeface="Aptos"/>
                <a:ea typeface="+mn-ea"/>
                <a:cs typeface="+mn-cs"/>
              </a:rPr>
            </a:fld>
            <a:endParaRPr kumimoji="0" lang="en-US" sz="1200" b="0" i="0" u="none" strike="noStrike" kern="1200" cap="none" spc="0" normalizeH="0" baseline="0" noProof="0">
              <a:ln>
                <a:noFill/>
              </a:ln>
              <a:solidFill>
                <a:srgbClr val="000000"/>
              </a:solidFill>
              <a:effectLst/>
              <a:uLnTx/>
              <a:uFillTx/>
              <a:latin typeface="Times New Roman" panose="02020603050405020304"/>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PlaceHolder 1"/>
          <p:cNvSpPr>
            <a:spLocks noGrp="1" noRot="1" noChangeAspect="1"/>
          </p:cNvSpPr>
          <p:nvPr>
            <p:ph type="sldImg"/>
          </p:nvPr>
        </p:nvSpPr>
        <p:spPr>
          <a:xfrm>
            <a:off x="685800" y="1143000"/>
            <a:ext cx="5486400" cy="3086100"/>
          </a:xfrm>
          <a:prstGeom prst="rect">
            <a:avLst/>
          </a:prstGeom>
          <a:ln w="0">
            <a:noFill/>
          </a:ln>
        </p:spPr>
        <p:txBody>
          <a:bodyPr/>
          <a:lstStyle/>
          <a:p>
            <a:endParaRPr lang="en-US"/>
          </a:p>
        </p:txBody>
      </p:sp>
      <p:sp>
        <p:nvSpPr>
          <p:cNvPr id="174"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lgn="l">
              <a:buNone/>
            </a:pPr>
            <a:r>
              <a:rPr lang="el-GR" sz="1800" b="0" u="none" strike="noStrike" dirty="0">
                <a:solidFill>
                  <a:srgbClr val="000000"/>
                </a:solidFill>
                <a:effectLst/>
                <a:uFillTx/>
                <a:latin typeface="Arial" panose="020B0604020202020204"/>
              </a:rPr>
              <a:t>Περνώντας στα βασικά ευρήματα της έρευνας, παρατηρούμε ότι οι εφτά στις δέκα επιχειρήσεις (</a:t>
            </a:r>
            <a:r>
              <a:rPr lang="el-GR" sz="1800" b="1" u="none" strike="noStrike" dirty="0">
                <a:solidFill>
                  <a:srgbClr val="000000"/>
                </a:solidFill>
                <a:effectLst/>
                <a:uFillTx/>
                <a:latin typeface="Arial" panose="020B0604020202020204"/>
              </a:rPr>
              <a:t>70%) </a:t>
            </a:r>
            <a:r>
              <a:rPr lang="el-GR" sz="1800" b="0" u="none" strike="noStrike" dirty="0">
                <a:solidFill>
                  <a:srgbClr val="000000"/>
                </a:solidFill>
                <a:effectLst/>
                <a:uFillTx/>
                <a:latin typeface="Arial" panose="020B0604020202020204"/>
              </a:rPr>
              <a:t>παρακολουθούν την τήρηση της πιστωτικής πολιτικής σε πολύ ή πάρα πολύ μεγάλο βαθμό. Παράλληλα, οι 6 σχεδόν στις 10 επιχειρήσεις (58%) δηλώνουν ότι διαθέτουν εγκεκριμένη και τεκμηριωμένη πιστωτική πολιτική, γεγονός που δείχνει ότι η διαχείριση του πιστωτικού κινδύνου βασίζεται σε οργανωμένες διαδικασίες. Σε αντίστοιχα επίπεδα κινείται και ο καθορισμός πιστωτικών ορίων ανά πελάτη (50%), με μία στις 2 επιχειρήσεις να έχει υιοθετήσει τη συγκεκριμένη πρακτική. Αντίθετα, η αναθεώρηση της πιστωτικής πολιτικής τουλάχιστον σε ετήσια βάση εμφανίζει χαμηλότερη διείσδυση και από αυτό συμπεραίνουμε ότι αρκετές επιχειρήσεις προχωρούν σε </a:t>
            </a:r>
            <a:r>
              <a:rPr lang="el-GR" sz="1800" b="0" u="none" strike="noStrike" dirty="0" err="1">
                <a:solidFill>
                  <a:srgbClr val="000000"/>
                </a:solidFill>
                <a:effectLst/>
                <a:uFillTx/>
                <a:latin typeface="Arial" panose="020B0604020202020204"/>
              </a:rPr>
              <a:t>επικαιροποίηση</a:t>
            </a:r>
            <a:r>
              <a:rPr lang="el-GR" sz="1800" b="0" u="none" strike="noStrike" dirty="0">
                <a:solidFill>
                  <a:srgbClr val="000000"/>
                </a:solidFill>
                <a:effectLst/>
                <a:uFillTx/>
                <a:latin typeface="Arial" panose="020B0604020202020204"/>
              </a:rPr>
              <a:t> της πολιτικής τους, μόνο όταν προκύπτουν ουσιαστικές αλλαγές στο επιχειρηματικό περιβάλλον ή στο πελατολόγιό τους.</a:t>
            </a:r>
            <a:endParaRPr lang="en-US" sz="1800" b="0" u="none" strike="noStrike" dirty="0">
              <a:solidFill>
                <a:srgbClr val="000000"/>
              </a:solidFill>
              <a:effectLst/>
              <a:uFillTx/>
              <a:latin typeface="Arial" panose="020B0604020202020204"/>
            </a:endParaRPr>
          </a:p>
        </p:txBody>
      </p:sp>
      <p:sp>
        <p:nvSpPr>
          <p:cNvPr id="175" name="PlaceHolder 3"/>
          <p:cNvSpPr>
            <a:spLocks noGrp="1"/>
          </p:cNvSpPr>
          <p:nvPr>
            <p:ph type="sldNum" idx="5"/>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E8E14CBB-774C-4FCD-A257-51EFB3D6F1C1}" type="slidenum">
              <a:rPr lang="en-US" sz="1200" b="0" u="none" strike="noStrike">
                <a:solidFill>
                  <a:schemeClr val="dk1"/>
                </a:solidFill>
                <a:effectLst/>
                <a:uFillTx/>
                <a:latin typeface="+mn-lt"/>
                <a:ea typeface="+mn-ea"/>
              </a:rPr>
            </a:fld>
            <a:endParaRPr lang="en-US" sz="1200" b="0" u="none" strike="noStrike">
              <a:solidFill>
                <a:srgbClr val="000000"/>
              </a:solidFill>
              <a:effectLst/>
              <a:uFillTx/>
              <a:latin typeface="Times New Roman" panose="02020603050405020304"/>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PlaceHolder 1"/>
          <p:cNvSpPr>
            <a:spLocks noGrp="1" noRot="1" noChangeAspect="1"/>
          </p:cNvSpPr>
          <p:nvPr>
            <p:ph type="sldImg"/>
          </p:nvPr>
        </p:nvSpPr>
        <p:spPr>
          <a:xfrm>
            <a:off x="685800" y="1143000"/>
            <a:ext cx="5486400" cy="3086100"/>
          </a:xfrm>
          <a:prstGeom prst="rect">
            <a:avLst/>
          </a:prstGeom>
          <a:ln w="0">
            <a:noFill/>
          </a:ln>
        </p:spPr>
        <p:txBody>
          <a:bodyPr/>
          <a:lstStyle/>
          <a:p>
            <a:endParaRPr lang="en-US"/>
          </a:p>
        </p:txBody>
      </p:sp>
      <p:sp>
        <p:nvSpPr>
          <p:cNvPr id="177"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lgn="l">
              <a:buNone/>
            </a:pPr>
            <a:r>
              <a:rPr lang="el-GR" sz="1800" b="0" u="none" strike="noStrike" dirty="0">
                <a:solidFill>
                  <a:srgbClr val="000000"/>
                </a:solidFill>
                <a:effectLst/>
                <a:uFillTx/>
                <a:latin typeface="Arial" panose="020B0604020202020204"/>
              </a:rPr>
              <a:t>Ας δούμε τώρα τις διαδικασίες και τις πρακτικές που εφαρμόζουν στη διαχείριση των καθυστερήσεων. Η πρακτική με τη μεγαλύτερη εφαρμογή είναι η συνεχής παρακολούθηση του πιστωτικού χαρτοφυλακίου, καθώς πάνω από 8 στις 10 επιχειρήσεις (83%) δηλώνουν ότι την εφαρμόζουν σε πολύ ή πάρα πολύ μεγάλο βαθμό, αναδεικνύοντας την παρακολούθηση των ανοιχτών υπολοίπων των πελατών ως το βασικότερο στοιχείο της πιστωτικής διαχείρισης. </a:t>
            </a:r>
            <a:endParaRPr lang="en-US" sz="1800" b="0" u="none" strike="noStrike" dirty="0">
              <a:solidFill>
                <a:srgbClr val="000000"/>
              </a:solidFill>
              <a:effectLst/>
              <a:uFillTx/>
              <a:latin typeface="Arial" panose="020B0604020202020204"/>
            </a:endParaRPr>
          </a:p>
        </p:txBody>
      </p:sp>
      <p:sp>
        <p:nvSpPr>
          <p:cNvPr id="178" name="PlaceHolder 3"/>
          <p:cNvSpPr>
            <a:spLocks noGrp="1"/>
          </p:cNvSpPr>
          <p:nvPr>
            <p:ph type="sldNum" idx="6"/>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760EF6C0-C6E4-41E2-B29B-BA18DBFC314A}" type="slidenum">
              <a:rPr lang="en-US" sz="1200" b="0" u="none" strike="noStrike">
                <a:solidFill>
                  <a:schemeClr val="dk1"/>
                </a:solidFill>
                <a:effectLst/>
                <a:uFillTx/>
                <a:latin typeface="+mn-lt"/>
                <a:ea typeface="+mn-ea"/>
              </a:rPr>
            </a:fld>
            <a:endParaRPr lang="en-US" sz="1200" b="0" u="none" strike="noStrike">
              <a:solidFill>
                <a:srgbClr val="000000"/>
              </a:solidFill>
              <a:effectLst/>
              <a:uFillTx/>
              <a:latin typeface="Times New Roman" panose="02020603050405020304"/>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PlaceHolder 1"/>
          <p:cNvSpPr>
            <a:spLocks noGrp="1" noRot="1" noChangeAspect="1"/>
          </p:cNvSpPr>
          <p:nvPr>
            <p:ph type="sldImg"/>
          </p:nvPr>
        </p:nvSpPr>
        <p:spPr>
          <a:xfrm>
            <a:off x="685800" y="1143000"/>
            <a:ext cx="5486400" cy="3086100"/>
          </a:xfrm>
          <a:prstGeom prst="rect">
            <a:avLst/>
          </a:prstGeom>
          <a:ln w="0">
            <a:noFill/>
          </a:ln>
        </p:spPr>
        <p:txBody>
          <a:bodyPr/>
          <a:lstStyle/>
          <a:p>
            <a:endParaRPr lang="en-US"/>
          </a:p>
        </p:txBody>
      </p:sp>
      <p:sp>
        <p:nvSpPr>
          <p:cNvPr id="180"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lgn="l">
              <a:buNone/>
            </a:pPr>
            <a:r>
              <a:rPr lang="el-GR" sz="1800" b="0" u="none" strike="noStrike" dirty="0">
                <a:solidFill>
                  <a:srgbClr val="000000"/>
                </a:solidFill>
                <a:effectLst/>
                <a:uFillTx/>
                <a:latin typeface="Arial" panose="020B0604020202020204"/>
              </a:rPr>
              <a:t>Ζητήσαμε από τις επιχειρήσεις να μας υποδείξουν ποιος έχει την κύρια ευθύνη για τη διαμόρφωση και διαχείριση της πιστωτικής πολιτικής.</a:t>
            </a:r>
            <a:r>
              <a:rPr lang="en-US" sz="1800" b="0" u="none" strike="noStrike" dirty="0">
                <a:solidFill>
                  <a:srgbClr val="000000"/>
                </a:solidFill>
                <a:effectLst/>
                <a:uFillTx/>
                <a:latin typeface="Arial" panose="020B0604020202020204"/>
              </a:rPr>
              <a:t> </a:t>
            </a:r>
            <a:r>
              <a:rPr lang="el-GR" sz="1800" b="0" u="none" strike="noStrike" dirty="0">
                <a:solidFill>
                  <a:srgbClr val="000000"/>
                </a:solidFill>
                <a:effectLst/>
                <a:uFillTx/>
                <a:latin typeface="Arial" panose="020B0604020202020204"/>
              </a:rPr>
              <a:t>Όπως προκύπτει από τα αποτελέσματα, η ευθύνη συγκεντρώνεται κυρίως στα ανώτερα διοικητικά και οικονομικά στελέχη της επιχείρησης.</a:t>
            </a:r>
            <a:r>
              <a:rPr lang="en-US" sz="1800" b="0" u="none" strike="noStrike" dirty="0">
                <a:solidFill>
                  <a:srgbClr val="000000"/>
                </a:solidFill>
                <a:effectLst/>
                <a:uFillTx/>
                <a:latin typeface="Arial" panose="020B0604020202020204"/>
              </a:rPr>
              <a:t> </a:t>
            </a:r>
            <a:r>
              <a:rPr lang="el-GR" sz="1800" b="0" u="none" strike="noStrike" dirty="0">
                <a:solidFill>
                  <a:srgbClr val="000000"/>
                </a:solidFill>
                <a:effectLst/>
                <a:uFillTx/>
                <a:latin typeface="Arial" panose="020B0604020202020204"/>
              </a:rPr>
              <a:t>Συγκεκριμένα, στο 47% των επιχειρήσεων η αρμοδιότητα ανήκει στη Διοίκηση, ενώ στο 37% στην Οικονομική Διεύθυνση. Το εύρημα αυτό συνδέεται άμεσα με τη δομή της κυπριακής οικονομίας, όπου η συντριπτική πλειονότητα των επιχειρήσεων είναι μικρομεσαίες. Σε επιχειρήσεις αυτού του μεγέθους, οι κρίσιμες αποφάσεις γύρω από την παροχή πίστωσης, τα πιστωτικά όρια και τη διαχείριση των απαιτήσεων λαμβάνονται συνήθως από τη διοίκηση ή τα οικονομικά στελέχη και όχι από ξεχωριστά εξειδικευμένα τμήματα.</a:t>
            </a:r>
            <a:endParaRPr lang="en-US" sz="1800" b="0" u="none" strike="noStrike" dirty="0">
              <a:solidFill>
                <a:srgbClr val="000000"/>
              </a:solidFill>
              <a:effectLst/>
              <a:uFillTx/>
              <a:latin typeface="Arial" panose="020B0604020202020204"/>
            </a:endParaRPr>
          </a:p>
        </p:txBody>
      </p:sp>
      <p:sp>
        <p:nvSpPr>
          <p:cNvPr id="181" name="PlaceHolder 3"/>
          <p:cNvSpPr>
            <a:spLocks noGrp="1"/>
          </p:cNvSpPr>
          <p:nvPr>
            <p:ph type="sldNum" idx="7"/>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B37E1842-DE5A-4902-954E-890928AEF8D5}" type="slidenum">
              <a:rPr lang="en-US" sz="1200" b="0" u="none" strike="noStrike">
                <a:solidFill>
                  <a:schemeClr val="dk1"/>
                </a:solidFill>
                <a:effectLst/>
                <a:uFillTx/>
                <a:latin typeface="+mn-lt"/>
                <a:ea typeface="+mn-ea"/>
              </a:rPr>
            </a:fld>
            <a:endParaRPr lang="en-US" sz="1200" b="0" u="none" strike="noStrike">
              <a:solidFill>
                <a:srgbClr val="000000"/>
              </a:solidFill>
              <a:effectLst/>
              <a:uFillTx/>
              <a:latin typeface="Times New Roman" panose="02020603050405020304"/>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 name="PlaceHolder 1"/>
          <p:cNvSpPr>
            <a:spLocks noGrp="1" noRot="1" noChangeAspect="1"/>
          </p:cNvSpPr>
          <p:nvPr>
            <p:ph type="sldImg"/>
          </p:nvPr>
        </p:nvSpPr>
        <p:spPr>
          <a:xfrm>
            <a:off x="685800" y="1143000"/>
            <a:ext cx="5486400" cy="3086100"/>
          </a:xfrm>
          <a:prstGeom prst="rect">
            <a:avLst/>
          </a:prstGeom>
          <a:ln w="0">
            <a:noFill/>
          </a:ln>
        </p:spPr>
        <p:txBody>
          <a:bodyPr/>
          <a:lstStyle/>
          <a:p>
            <a:endParaRPr lang="en-US"/>
          </a:p>
        </p:txBody>
      </p:sp>
      <p:sp>
        <p:nvSpPr>
          <p:cNvPr id="183"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lgn="l">
              <a:buNone/>
            </a:pPr>
            <a:r>
              <a:rPr lang="el-GR" sz="1800" b="0" u="none" strike="noStrike" dirty="0">
                <a:solidFill>
                  <a:srgbClr val="000000"/>
                </a:solidFill>
                <a:effectLst/>
                <a:uFillTx/>
                <a:latin typeface="Arial" panose="020B0604020202020204"/>
              </a:rPr>
              <a:t>Ποιες όμως είναι οι </a:t>
            </a:r>
            <a:r>
              <a:rPr lang="el-GR" sz="1800" b="1" u="none" strike="noStrike" dirty="0">
                <a:solidFill>
                  <a:srgbClr val="000000"/>
                </a:solidFill>
                <a:effectLst/>
                <a:uFillTx/>
                <a:latin typeface="Arial" panose="020B0604020202020204"/>
              </a:rPr>
              <a:t>πηγές πληροφόρησης </a:t>
            </a:r>
            <a:r>
              <a:rPr lang="el-GR" sz="1800" b="0" u="none" strike="noStrike" dirty="0">
                <a:solidFill>
                  <a:srgbClr val="000000"/>
                </a:solidFill>
                <a:effectLst/>
                <a:uFillTx/>
                <a:latin typeface="Arial" panose="020B0604020202020204"/>
              </a:rPr>
              <a:t>που θεωρούν οι επιχειρήσεις πιο σημαντικές για την αξιολόγηση των πελατών τους και τη διαχείριση του πιστωτικού τους κινδύνου? Παρατηρούμε ότι καμία μεμονωμένη πηγή δεν κυριαρχεί απόλυτα και από αυτό συμπεραίνουμε ότι οι επιχειρήσεις ακολουθούν μια </a:t>
            </a:r>
            <a:r>
              <a:rPr lang="el-GR" sz="1800" b="1" u="none" strike="noStrike" dirty="0" err="1">
                <a:solidFill>
                  <a:srgbClr val="000000"/>
                </a:solidFill>
                <a:effectLst/>
                <a:uFillTx/>
                <a:latin typeface="Arial" panose="020B0604020202020204"/>
              </a:rPr>
              <a:t>πολυπαραγοντική</a:t>
            </a:r>
            <a:r>
              <a:rPr lang="el-GR" sz="1800" b="1" u="none" strike="noStrike" dirty="0">
                <a:solidFill>
                  <a:srgbClr val="000000"/>
                </a:solidFill>
                <a:effectLst/>
                <a:uFillTx/>
                <a:latin typeface="Arial" panose="020B0604020202020204"/>
              </a:rPr>
              <a:t> προσέγγιση </a:t>
            </a:r>
            <a:r>
              <a:rPr lang="el-GR" sz="1800" b="0" u="none" strike="noStrike" dirty="0">
                <a:solidFill>
                  <a:srgbClr val="000000"/>
                </a:solidFill>
                <a:effectLst/>
                <a:uFillTx/>
                <a:latin typeface="Arial" panose="020B0604020202020204"/>
              </a:rPr>
              <a:t>κατά τη λήψη πιστωτικών αποφάσεων. Στην πρώτη θέση βρίσκεται η </a:t>
            </a:r>
            <a:r>
              <a:rPr lang="el-GR" sz="1800" b="1" u="none" strike="noStrike" dirty="0">
                <a:solidFill>
                  <a:srgbClr val="000000"/>
                </a:solidFill>
                <a:effectLst/>
                <a:uFillTx/>
                <a:latin typeface="Arial" panose="020B0604020202020204"/>
              </a:rPr>
              <a:t>συναλλακτική συμπεριφορά</a:t>
            </a:r>
            <a:r>
              <a:rPr lang="el-GR" sz="1800" b="0" u="none" strike="noStrike" dirty="0">
                <a:solidFill>
                  <a:srgbClr val="000000"/>
                </a:solidFill>
                <a:effectLst/>
                <a:uFillTx/>
                <a:latin typeface="Arial" panose="020B0604020202020204"/>
              </a:rPr>
              <a:t>, καθώς το 55% των επιχειρήσεων δηλώνει ότι τη θεωρεί πολύ ή πάρα πολύ σημαντική. Ακολουθούν τα </a:t>
            </a:r>
            <a:r>
              <a:rPr lang="el-GR" sz="1800" b="1" u="none" strike="noStrike" dirty="0" err="1">
                <a:solidFill>
                  <a:srgbClr val="000000"/>
                </a:solidFill>
                <a:effectLst/>
                <a:uFillTx/>
                <a:latin typeface="Arial" panose="020B0604020202020204"/>
              </a:rPr>
              <a:t>ratings</a:t>
            </a:r>
            <a:r>
              <a:rPr lang="el-GR" sz="1800" b="1" u="none" strike="noStrike" dirty="0">
                <a:solidFill>
                  <a:srgbClr val="000000"/>
                </a:solidFill>
                <a:effectLst/>
                <a:uFillTx/>
                <a:latin typeface="Arial" panose="020B0604020202020204"/>
              </a:rPr>
              <a:t>/</a:t>
            </a:r>
            <a:r>
              <a:rPr lang="el-GR" sz="1800" b="1" u="none" strike="noStrike" dirty="0" err="1">
                <a:solidFill>
                  <a:srgbClr val="000000"/>
                </a:solidFill>
                <a:effectLst/>
                <a:uFillTx/>
                <a:latin typeface="Arial" panose="020B0604020202020204"/>
              </a:rPr>
              <a:t>credit</a:t>
            </a:r>
            <a:r>
              <a:rPr lang="el-GR" sz="1800" b="1" u="none" strike="noStrike" dirty="0">
                <a:solidFill>
                  <a:srgbClr val="000000"/>
                </a:solidFill>
                <a:effectLst/>
                <a:uFillTx/>
                <a:latin typeface="Arial" panose="020B0604020202020204"/>
              </a:rPr>
              <a:t> </a:t>
            </a:r>
            <a:r>
              <a:rPr lang="el-GR" sz="1800" b="1" u="none" strike="noStrike" dirty="0" err="1">
                <a:solidFill>
                  <a:srgbClr val="000000"/>
                </a:solidFill>
                <a:effectLst/>
                <a:uFillTx/>
                <a:latin typeface="Arial" panose="020B0604020202020204"/>
              </a:rPr>
              <a:t>scores</a:t>
            </a:r>
            <a:r>
              <a:rPr lang="el-GR" sz="1800" b="1" u="none" strike="noStrike" dirty="0">
                <a:solidFill>
                  <a:srgbClr val="000000"/>
                </a:solidFill>
                <a:effectLst/>
                <a:uFillTx/>
                <a:latin typeface="Arial" panose="020B0604020202020204"/>
              </a:rPr>
              <a:t> </a:t>
            </a:r>
            <a:r>
              <a:rPr lang="el-GR" sz="1800" b="0" u="none" strike="noStrike" dirty="0">
                <a:solidFill>
                  <a:srgbClr val="000000"/>
                </a:solidFill>
                <a:effectLst/>
                <a:uFillTx/>
                <a:latin typeface="Arial" panose="020B0604020202020204"/>
              </a:rPr>
              <a:t>με 50% και οι </a:t>
            </a:r>
            <a:r>
              <a:rPr lang="el-GR" sz="1800" b="1" u="none" strike="noStrike" dirty="0">
                <a:solidFill>
                  <a:srgbClr val="000000"/>
                </a:solidFill>
                <a:effectLst/>
                <a:uFillTx/>
                <a:latin typeface="Arial" panose="020B0604020202020204"/>
              </a:rPr>
              <a:t>οικονομικές καταστάσεις </a:t>
            </a:r>
            <a:r>
              <a:rPr lang="el-GR" sz="1800" b="0" u="none" strike="noStrike" dirty="0">
                <a:solidFill>
                  <a:srgbClr val="000000"/>
                </a:solidFill>
                <a:effectLst/>
                <a:uFillTx/>
                <a:latin typeface="Arial" panose="020B0604020202020204"/>
              </a:rPr>
              <a:t>με 46%. Τέλος, η </a:t>
            </a:r>
            <a:r>
              <a:rPr lang="el-GR" sz="1800" b="1" u="none" strike="noStrike" dirty="0">
                <a:solidFill>
                  <a:srgbClr val="000000"/>
                </a:solidFill>
                <a:effectLst/>
                <a:uFillTx/>
                <a:latin typeface="Arial" panose="020B0604020202020204"/>
              </a:rPr>
              <a:t>επιχειρηματική πληροφόρηση </a:t>
            </a:r>
            <a:r>
              <a:rPr lang="el-GR" sz="1800" b="0" u="none" strike="noStrike" dirty="0">
                <a:solidFill>
                  <a:srgbClr val="000000"/>
                </a:solidFill>
                <a:effectLst/>
                <a:uFillTx/>
                <a:latin typeface="Arial" panose="020B0604020202020204"/>
              </a:rPr>
              <a:t>συγκεντρώνει ποσοστό 37%, παραμένοντας ωστόσο μια σημαντική πηγή δεδομένων για περισσότερες από μία στις τρεις επιχειρήσεις.</a:t>
            </a:r>
            <a:endParaRPr lang="en-US" sz="1800" b="0" u="none" strike="noStrike" dirty="0">
              <a:solidFill>
                <a:srgbClr val="000000"/>
              </a:solidFill>
              <a:effectLst/>
              <a:uFillTx/>
              <a:latin typeface="Arial" panose="020B0604020202020204"/>
            </a:endParaRPr>
          </a:p>
        </p:txBody>
      </p:sp>
      <p:sp>
        <p:nvSpPr>
          <p:cNvPr id="184" name="PlaceHolder 3"/>
          <p:cNvSpPr>
            <a:spLocks noGrp="1"/>
          </p:cNvSpPr>
          <p:nvPr>
            <p:ph type="sldNum" idx="8"/>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66F0F77F-F592-43C2-8492-443B9C0EC047}" type="slidenum">
              <a:rPr lang="en-US" sz="1200" b="0" u="none" strike="noStrike">
                <a:solidFill>
                  <a:schemeClr val="dk1"/>
                </a:solidFill>
                <a:effectLst/>
                <a:uFillTx/>
                <a:latin typeface="+mn-lt"/>
                <a:ea typeface="+mn-ea"/>
              </a:rPr>
            </a:fld>
            <a:endParaRPr lang="en-US" sz="1200" b="0" u="none" strike="noStrike">
              <a:solidFill>
                <a:srgbClr val="000000"/>
              </a:solidFill>
              <a:effectLst/>
              <a:uFillTx/>
              <a:latin typeface="Times New Roman" panose="02020603050405020304"/>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PlaceHolder 1"/>
          <p:cNvSpPr>
            <a:spLocks noGrp="1" noRot="1" noChangeAspect="1"/>
          </p:cNvSpPr>
          <p:nvPr>
            <p:ph type="sldImg"/>
          </p:nvPr>
        </p:nvSpPr>
        <p:spPr>
          <a:xfrm>
            <a:off x="685800" y="1143000"/>
            <a:ext cx="5486400" cy="3086100"/>
          </a:xfrm>
          <a:prstGeom prst="rect">
            <a:avLst/>
          </a:prstGeom>
          <a:ln w="0">
            <a:noFill/>
          </a:ln>
        </p:spPr>
        <p:txBody>
          <a:bodyPr/>
          <a:lstStyle/>
          <a:p>
            <a:endParaRPr lang="en-US"/>
          </a:p>
        </p:txBody>
      </p:sp>
      <p:sp>
        <p:nvSpPr>
          <p:cNvPr id="186"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lgn="l">
              <a:buNone/>
            </a:pPr>
            <a:r>
              <a:rPr lang="el-GR" sz="1800" b="0" u="none" strike="noStrike" dirty="0">
                <a:solidFill>
                  <a:srgbClr val="000000"/>
                </a:solidFill>
                <a:effectLst/>
                <a:uFillTx/>
                <a:latin typeface="Arial" panose="020B0604020202020204"/>
              </a:rPr>
              <a:t>Διερευνήσαμε επίσης το </a:t>
            </a:r>
            <a:r>
              <a:rPr lang="el-GR" sz="1800" b="1" u="none" strike="noStrike" dirty="0">
                <a:solidFill>
                  <a:srgbClr val="000000"/>
                </a:solidFill>
                <a:effectLst/>
                <a:uFillTx/>
                <a:latin typeface="Arial" panose="020B0604020202020204"/>
              </a:rPr>
              <a:t>βαθμό ενσωμάτωσης των πρακτικών ESG στον πιστωτικό έλεγχο</a:t>
            </a:r>
            <a:r>
              <a:rPr lang="el-GR" sz="1800" b="0" u="none" strike="noStrike" dirty="0">
                <a:solidFill>
                  <a:srgbClr val="000000"/>
                </a:solidFill>
                <a:effectLst/>
                <a:uFillTx/>
                <a:latin typeface="Arial" panose="020B0604020202020204"/>
              </a:rPr>
              <a:t> των επιχειρήσεων. Τα αποτελέσματα δείχνουν ότι η ενσωμάτωση παραμένει σχετικά περιορισμένη, αφού περίπου 6 στις 10 επιχειρήσεις τα αξιοποιούν ελάχιστα και  καθόλου. Συγκεκριμένα, το 44% των επιχειρήσεων δηλώνει ότι δεν λαμβάνει καθόλου υπόψη κριτήρια ESG κατά την αξιολόγηση των πελατών του, ενώ ένα επιπλέον 17% τα ενσωματώνει μόνο σε μικρό βαθμό. Από την άλλη πλευρά, μόλις το 13% των επιχειρήσεων δηλώνει ότι τα λαμβάνει υπόψη σε μεγάλο ή πολύ μεγάλο βαθμό, ενώ 1 μία στις 4 επιχειρήσεις βρίσκεται σε ένα ενδιάμεσο στάδιο ενσωμάτωσης. </a:t>
            </a:r>
            <a:endParaRPr lang="en-US" sz="1800" b="0" u="none" strike="noStrike" dirty="0">
              <a:solidFill>
                <a:srgbClr val="000000"/>
              </a:solidFill>
              <a:effectLst/>
              <a:uFillTx/>
              <a:latin typeface="Arial" panose="020B0604020202020204"/>
            </a:endParaRPr>
          </a:p>
        </p:txBody>
      </p:sp>
      <p:sp>
        <p:nvSpPr>
          <p:cNvPr id="187" name="PlaceHolder 3"/>
          <p:cNvSpPr>
            <a:spLocks noGrp="1"/>
          </p:cNvSpPr>
          <p:nvPr>
            <p:ph type="sldNum" idx="9"/>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F374E589-62D9-4285-BAEF-A8854FF0F68E}" type="slidenum">
              <a:rPr lang="en-US" sz="1200" b="0" u="none" strike="noStrike">
                <a:solidFill>
                  <a:schemeClr val="dk1"/>
                </a:solidFill>
                <a:effectLst/>
                <a:uFillTx/>
                <a:latin typeface="+mn-lt"/>
                <a:ea typeface="+mn-ea"/>
              </a:rPr>
            </a:fld>
            <a:endParaRPr lang="en-US" sz="1200" b="0" u="none" strike="noStrike">
              <a:solidFill>
                <a:srgbClr val="000000"/>
              </a:solidFill>
              <a:effectLst/>
              <a:uFillTx/>
              <a:latin typeface="Times New Roman" panose="02020603050405020304"/>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PlaceHolder 1"/>
          <p:cNvSpPr>
            <a:spLocks noGrp="1" noRot="1" noChangeAspect="1"/>
          </p:cNvSpPr>
          <p:nvPr>
            <p:ph type="sldImg"/>
          </p:nvPr>
        </p:nvSpPr>
        <p:spPr>
          <a:xfrm>
            <a:off x="685800" y="1143000"/>
            <a:ext cx="5486400" cy="3086100"/>
          </a:xfrm>
          <a:prstGeom prst="rect">
            <a:avLst/>
          </a:prstGeom>
          <a:ln w="0">
            <a:noFill/>
          </a:ln>
        </p:spPr>
        <p:txBody>
          <a:bodyPr/>
          <a:lstStyle/>
          <a:p>
            <a:endParaRPr lang="en-US"/>
          </a:p>
        </p:txBody>
      </p:sp>
      <p:sp>
        <p:nvSpPr>
          <p:cNvPr id="189"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lgn="l">
              <a:buNone/>
            </a:pPr>
            <a:r>
              <a:rPr lang="el-GR" sz="1800" b="0" u="none" strike="noStrike" dirty="0">
                <a:solidFill>
                  <a:srgbClr val="000000"/>
                </a:solidFill>
                <a:effectLst/>
                <a:uFillTx/>
                <a:latin typeface="Arial" panose="020B0604020202020204"/>
              </a:rPr>
              <a:t>Αφού εξετάσαμε τον βαθμό ενσωμάτωσης των κριτηρίων ESG στις διαδικασίες πιστωτικού ελέγχου, έχει ιδιαίτερο ενδιαφέρον να δούμε πώς αντιλαμβάνονται οι ίδιες οι επιχειρήσεις τη σημασία τους. Το πρώτο στοιχείο που ξεχωρίζει είναι ότι οι 6 στις 10 επιχειρήσεις (59%) εκτιμά πως η </a:t>
            </a:r>
            <a:r>
              <a:rPr lang="el-GR" sz="1800" b="1" u="none" strike="noStrike" dirty="0">
                <a:solidFill>
                  <a:srgbClr val="000000"/>
                </a:solidFill>
                <a:effectLst/>
                <a:uFillTx/>
                <a:latin typeface="Arial" panose="020B0604020202020204"/>
              </a:rPr>
              <a:t>σημασία των ESG κριτηρίων θα αυξηθεί </a:t>
            </a:r>
            <a:r>
              <a:rPr lang="el-GR" sz="1800" b="0" u="none" strike="noStrike" dirty="0">
                <a:solidFill>
                  <a:srgbClr val="000000"/>
                </a:solidFill>
                <a:effectLst/>
                <a:uFillTx/>
                <a:latin typeface="Arial" panose="020B0604020202020204"/>
              </a:rPr>
              <a:t>πολύ ή πάρα πολύ τα επόμενα χρόνια. Επομένως, παρότι η υιοθέτησή τους παραμένει σήμερα περιορισμένη, οι επιχειρήσεις αναγνωρίζουν ότι πρόκειται για έναν παράγοντα που θα αποκτά ολοένα και μεγαλύτερη βαρύτητα στο επιχειρηματικό περιβάλλον. Επιπλέον, το 41% θεωρεί ότι οι επιχειρήσεις με ισχυρές επιδόσεις ESG παρουσιάζουν χαμηλότερο πιστωτικό κίνδυνο, ενώ το 36% πιστεύει ότι η αξιοποίηση ESG πληροφοριών μπορεί να βελτιώσει τη διαδικασία του πιστωτικού ελέγχου.</a:t>
            </a:r>
            <a:endParaRPr lang="en-US" sz="1800" b="0" u="none" strike="noStrike" dirty="0">
              <a:solidFill>
                <a:srgbClr val="000000"/>
              </a:solidFill>
              <a:effectLst/>
              <a:uFillTx/>
              <a:latin typeface="Arial" panose="020B0604020202020204"/>
            </a:endParaRPr>
          </a:p>
        </p:txBody>
      </p:sp>
      <p:sp>
        <p:nvSpPr>
          <p:cNvPr id="190" name="PlaceHolder 3"/>
          <p:cNvSpPr>
            <a:spLocks noGrp="1"/>
          </p:cNvSpPr>
          <p:nvPr>
            <p:ph type="sldNum" idx="10"/>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5B2ED2B3-F135-48B0-B919-A340B4EEEBD0}" type="slidenum">
              <a:rPr lang="en-US" sz="1200" b="0" u="none" strike="noStrike">
                <a:solidFill>
                  <a:schemeClr val="dk1"/>
                </a:solidFill>
                <a:effectLst/>
                <a:uFillTx/>
                <a:latin typeface="+mn-lt"/>
                <a:ea typeface="+mn-ea"/>
              </a:rPr>
            </a:fld>
            <a:endParaRPr lang="en-US" sz="1200" b="0" u="none" strike="noStrike">
              <a:solidFill>
                <a:srgbClr val="000000"/>
              </a:solidFill>
              <a:effectLst/>
              <a:uFillTx/>
              <a:latin typeface="Times New Roman" panose="02020603050405020304"/>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PlaceHolder 1"/>
          <p:cNvSpPr>
            <a:spLocks noGrp="1" noRot="1" noChangeAspect="1"/>
          </p:cNvSpPr>
          <p:nvPr>
            <p:ph type="sldImg"/>
          </p:nvPr>
        </p:nvSpPr>
        <p:spPr>
          <a:xfrm>
            <a:off x="685800" y="1143000"/>
            <a:ext cx="5486400" cy="3086100"/>
          </a:xfrm>
          <a:prstGeom prst="rect">
            <a:avLst/>
          </a:prstGeom>
          <a:ln w="0">
            <a:noFill/>
          </a:ln>
        </p:spPr>
        <p:txBody>
          <a:bodyPr/>
          <a:lstStyle/>
          <a:p>
            <a:endParaRPr lang="en-US"/>
          </a:p>
        </p:txBody>
      </p:sp>
      <p:sp>
        <p:nvSpPr>
          <p:cNvPr id="192"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lgn="l">
              <a:buNone/>
            </a:pPr>
            <a:r>
              <a:rPr lang="el-GR" sz="1800" b="0" u="none" strike="noStrike" dirty="0">
                <a:solidFill>
                  <a:srgbClr val="000000"/>
                </a:solidFill>
                <a:effectLst/>
                <a:uFillTx/>
                <a:latin typeface="Arial" panose="020B0604020202020204"/>
              </a:rPr>
              <a:t>Στη συνέχεια, διερευνήσαμε κατά πόσο οι επιχειρήσεις έχουν μεταβάλει την πιστωτική τους πολιτική τα τελευταία δύο χρόνια. Αρχικά, παρατηρούμε ότι το 41% των επιχειρήσεων δεν προχώρησε σε καμία αλλαγή. Ωστόσο, η πλειονότητα, περίπου το 59%, προχώρησε σε κάποιας μορφής μεταβολή της πιστωτικής της πολιτικής. Οι συνηθέστερες παρεμβάσεις αφορούν την αυστηροποίηση των όρων πίστωσης, καθώς το 23% μείωσε τις παρεχόμενες πιστώσεις προς τους πελάτες του, ενώ ένα επιπλέον 23% προχώρησε σε μείωση του χρόνου πίστωσης.</a:t>
            </a:r>
            <a:endParaRPr lang="en-US" sz="1800" b="0" u="none" strike="noStrike" dirty="0">
              <a:solidFill>
                <a:srgbClr val="000000"/>
              </a:solidFill>
              <a:effectLst/>
              <a:uFillTx/>
              <a:latin typeface="Arial" panose="020B0604020202020204"/>
            </a:endParaRPr>
          </a:p>
        </p:txBody>
      </p:sp>
      <p:sp>
        <p:nvSpPr>
          <p:cNvPr id="193" name="PlaceHolder 3"/>
          <p:cNvSpPr>
            <a:spLocks noGrp="1"/>
          </p:cNvSpPr>
          <p:nvPr>
            <p:ph type="sldNum" idx="11"/>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5BEE9A16-CDB6-4F85-873E-27B01147F89E}" type="slidenum">
              <a:rPr lang="en-US" sz="1200" b="0" u="none" strike="noStrike">
                <a:solidFill>
                  <a:schemeClr val="dk1"/>
                </a:solidFill>
                <a:effectLst/>
                <a:uFillTx/>
                <a:latin typeface="+mn-lt"/>
                <a:ea typeface="+mn-ea"/>
              </a:rPr>
            </a:fld>
            <a:endParaRPr lang="en-US" sz="1200" b="0" u="none" strike="noStrike">
              <a:solidFill>
                <a:srgbClr val="000000"/>
              </a:solidFill>
              <a:effectLst/>
              <a:uFillTx/>
              <a:latin typeface="Times New Roman" panose="02020603050405020304"/>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 name="PlaceHolder 1"/>
          <p:cNvSpPr>
            <a:spLocks noGrp="1" noRot="1" noChangeAspect="1"/>
          </p:cNvSpPr>
          <p:nvPr>
            <p:ph type="sldImg"/>
          </p:nvPr>
        </p:nvSpPr>
        <p:spPr>
          <a:xfrm>
            <a:off x="685800" y="1143000"/>
            <a:ext cx="5486400" cy="3086100"/>
          </a:xfrm>
          <a:prstGeom prst="rect">
            <a:avLst/>
          </a:prstGeom>
          <a:ln w="0">
            <a:noFill/>
          </a:ln>
        </p:spPr>
        <p:txBody>
          <a:bodyPr/>
          <a:lstStyle/>
          <a:p>
            <a:endParaRPr lang="en-US"/>
          </a:p>
        </p:txBody>
      </p:sp>
      <p:sp>
        <p:nvSpPr>
          <p:cNvPr id="195"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lgn="l">
              <a:buNone/>
            </a:pPr>
            <a:r>
              <a:rPr lang="el-GR" sz="1800" b="0" u="none" strike="noStrike" dirty="0">
                <a:solidFill>
                  <a:srgbClr val="000000"/>
                </a:solidFill>
                <a:effectLst/>
                <a:uFillTx/>
                <a:latin typeface="Arial" panose="020B0604020202020204"/>
              </a:rPr>
              <a:t>Ποιο είναι όμως το ύψος των επισφαλειών τους ως ποσοστό επί των συνολικών τους πωλήσεων?</a:t>
            </a:r>
            <a:r>
              <a:rPr lang="en-US" sz="1800" b="0" u="none" strike="noStrike" dirty="0">
                <a:solidFill>
                  <a:srgbClr val="000000"/>
                </a:solidFill>
                <a:effectLst/>
                <a:uFillTx/>
                <a:latin typeface="Arial" panose="020B0604020202020204"/>
              </a:rPr>
              <a:t> </a:t>
            </a:r>
            <a:r>
              <a:rPr lang="el-GR" sz="1800" b="0" u="none" strike="noStrike" dirty="0">
                <a:solidFill>
                  <a:srgbClr val="000000"/>
                </a:solidFill>
                <a:effectLst/>
                <a:uFillTx/>
                <a:latin typeface="Arial" panose="020B0604020202020204"/>
              </a:rPr>
              <a:t>Τα αποτελέσματα είναι </a:t>
            </a:r>
            <a:r>
              <a:rPr lang="el-GR" sz="1800" b="1" u="none" strike="noStrike" dirty="0">
                <a:solidFill>
                  <a:srgbClr val="000000"/>
                </a:solidFill>
                <a:effectLst/>
                <a:uFillTx/>
                <a:latin typeface="Arial" panose="020B0604020202020204"/>
              </a:rPr>
              <a:t>ιδιαίτερα ενθαρρυντικά</a:t>
            </a:r>
            <a:r>
              <a:rPr lang="el-GR" sz="1800" b="0" u="none" strike="noStrike" dirty="0">
                <a:solidFill>
                  <a:srgbClr val="000000"/>
                </a:solidFill>
                <a:effectLst/>
                <a:uFillTx/>
                <a:latin typeface="Arial" panose="020B0604020202020204"/>
              </a:rPr>
              <a:t>, καθώς για τη μεγάλη πλειονότητα των επιχειρήσεων οι επισφάλειες παραμένουν σε σχετικά χαμηλά επίπεδα.</a:t>
            </a:r>
            <a:r>
              <a:rPr lang="en-US" sz="1800" b="0" u="none" strike="noStrike" dirty="0">
                <a:solidFill>
                  <a:srgbClr val="000000"/>
                </a:solidFill>
                <a:effectLst/>
                <a:uFillTx/>
                <a:latin typeface="Arial" panose="020B0604020202020204"/>
              </a:rPr>
              <a:t> </a:t>
            </a:r>
            <a:r>
              <a:rPr lang="el-GR" sz="1800" b="0" u="none" strike="noStrike" dirty="0">
                <a:solidFill>
                  <a:srgbClr val="000000"/>
                </a:solidFill>
                <a:effectLst/>
                <a:uFillTx/>
                <a:latin typeface="Arial" panose="020B0604020202020204"/>
              </a:rPr>
              <a:t>Συγκεκριμένα, οι μισές περίπου επιχειρήσεις (52%) δηλώνουν  ότι οι επισφάλειές τους δεν ξεπερνούν το 1% των πωλήσεων, ενώ ένα επιπλέον 14% κινείται γύρω στο 2%. Συνολικά, περίπου δύο στις τρεις επιχειρήσεις (66%) καταγράφουν επισφάλειες έως 2% των πωλήσεών τους</a:t>
            </a:r>
            <a:r>
              <a:rPr lang="en-US" sz="1800" b="0" u="none" strike="noStrike" dirty="0">
                <a:solidFill>
                  <a:srgbClr val="000000"/>
                </a:solidFill>
                <a:effectLst/>
                <a:uFillTx/>
                <a:latin typeface="Arial" panose="020B0604020202020204"/>
              </a:rPr>
              <a:t>, </a:t>
            </a:r>
            <a:r>
              <a:rPr lang="el-GR" sz="1800" b="0" u="none" strike="noStrike" dirty="0">
                <a:solidFill>
                  <a:srgbClr val="000000"/>
                </a:solidFill>
                <a:effectLst/>
                <a:uFillTx/>
                <a:latin typeface="Arial" panose="020B0604020202020204"/>
              </a:rPr>
              <a:t>ενώ το 13% εμφανίζει </a:t>
            </a:r>
            <a:r>
              <a:rPr lang="el-GR" sz="1800" b="0" u="none" strike="noStrike" dirty="0" err="1">
                <a:solidFill>
                  <a:srgbClr val="000000"/>
                </a:solidFill>
                <a:effectLst/>
                <a:uFillTx/>
                <a:latin typeface="Arial" panose="020B0604020202020204"/>
              </a:rPr>
              <a:t>ποσοστάαπό</a:t>
            </a:r>
            <a:r>
              <a:rPr lang="el-GR" sz="1800" b="0" u="none" strike="noStrike" dirty="0">
                <a:solidFill>
                  <a:srgbClr val="000000"/>
                </a:solidFill>
                <a:effectLst/>
                <a:uFillTx/>
                <a:latin typeface="Arial" panose="020B0604020202020204"/>
              </a:rPr>
              <a:t> 4% και άνω.</a:t>
            </a:r>
            <a:endParaRPr lang="en-US" sz="1800" b="0" u="none" strike="noStrike" dirty="0">
              <a:solidFill>
                <a:srgbClr val="000000"/>
              </a:solidFill>
              <a:effectLst/>
              <a:uFillTx/>
              <a:latin typeface="Arial" panose="020B0604020202020204"/>
            </a:endParaRPr>
          </a:p>
        </p:txBody>
      </p:sp>
      <p:sp>
        <p:nvSpPr>
          <p:cNvPr id="196" name="PlaceHolder 3"/>
          <p:cNvSpPr>
            <a:spLocks noGrp="1"/>
          </p:cNvSpPr>
          <p:nvPr>
            <p:ph type="sldNum" idx="12"/>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DF61E85D-54F7-4DAB-877E-E49D81A69647}" type="slidenum">
              <a:rPr lang="en-US" sz="1200" b="0" u="none" strike="noStrike">
                <a:solidFill>
                  <a:schemeClr val="dk1"/>
                </a:solidFill>
                <a:effectLst/>
                <a:uFillTx/>
                <a:latin typeface="+mn-lt"/>
                <a:ea typeface="+mn-ea"/>
              </a:rPr>
            </a:fld>
            <a:endParaRPr lang="en-US" sz="1200" b="0" u="none" strike="noStrike">
              <a:solidFill>
                <a:srgbClr val="000000"/>
              </a:solidFill>
              <a:effectLst/>
              <a:uFillTx/>
              <a:latin typeface="Times New Roman" panose="02020603050405020304"/>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PlaceHolder 1"/>
          <p:cNvSpPr>
            <a:spLocks noGrp="1" noRot="1" noChangeAspect="1"/>
          </p:cNvSpPr>
          <p:nvPr>
            <p:ph type="sldImg"/>
          </p:nvPr>
        </p:nvSpPr>
        <p:spPr>
          <a:xfrm>
            <a:off x="685800" y="1143000"/>
            <a:ext cx="5486400" cy="3086100"/>
          </a:xfrm>
          <a:prstGeom prst="rect">
            <a:avLst/>
          </a:prstGeom>
          <a:ln w="0">
            <a:noFill/>
          </a:ln>
        </p:spPr>
        <p:txBody>
          <a:bodyPr/>
          <a:lstStyle/>
          <a:p>
            <a:endParaRPr lang="en-US"/>
          </a:p>
        </p:txBody>
      </p:sp>
      <p:sp>
        <p:nvSpPr>
          <p:cNvPr id="198"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fontAlgn="t"/>
            <a:r>
              <a:rPr lang="el-GR" sz="1200" b="0" i="0" kern="1200" dirty="0" err="1">
                <a:solidFill>
                  <a:schemeClr val="tx1"/>
                </a:solidFill>
                <a:effectLst/>
                <a:latin typeface="+mn-lt"/>
                <a:ea typeface="+mn-ea"/>
                <a:cs typeface="+mn-cs"/>
              </a:rPr>
              <a:t>Οσον</a:t>
            </a:r>
            <a:r>
              <a:rPr lang="el-GR" sz="1200" b="0" i="0" kern="1200" dirty="0">
                <a:solidFill>
                  <a:schemeClr val="tx1"/>
                </a:solidFill>
                <a:effectLst/>
                <a:latin typeface="+mn-lt"/>
                <a:ea typeface="+mn-ea"/>
                <a:cs typeface="+mn-cs"/>
              </a:rPr>
              <a:t> αφορά στο </a:t>
            </a:r>
            <a:r>
              <a:rPr lang="en-US" sz="1200" b="0" i="0" kern="1200" dirty="0" err="1">
                <a:solidFill>
                  <a:schemeClr val="tx1"/>
                </a:solidFill>
                <a:effectLst/>
                <a:latin typeface="+mn-lt"/>
                <a:ea typeface="+mn-ea"/>
                <a:cs typeface="+mn-cs"/>
              </a:rPr>
              <a:t>μέσο</a:t>
            </a:r>
            <a:r>
              <a:rPr lang="en-US" sz="1200" b="0" i="0" kern="1200" dirty="0">
                <a:solidFill>
                  <a:schemeClr val="tx1"/>
                </a:solidFill>
                <a:effectLst/>
                <a:latin typeface="+mn-lt"/>
                <a:ea typeface="+mn-ea"/>
                <a:cs typeface="+mn-cs"/>
              </a:rPr>
              <a:t> χρόνο πίστωσης που παρέχουν οι επιχειρήσεις στους πελάτες τους και τον αντίστοιχο χρόνο που απαιτείται για την είσπραξη των απαιτήσεων</a:t>
            </a:r>
            <a:r>
              <a:rPr lang="el-GR" sz="1200" b="0" i="0" kern="1200" dirty="0">
                <a:solidFill>
                  <a:schemeClr val="tx1"/>
                </a:solidFill>
                <a:effectLst/>
                <a:latin typeface="+mn-lt"/>
                <a:ea typeface="+mn-ea"/>
                <a:cs typeface="+mn-cs"/>
              </a:rPr>
              <a:t> τους,  π</a:t>
            </a:r>
            <a:r>
              <a:rPr lang="en-US" sz="1200" b="0" i="0" kern="1200" dirty="0">
                <a:solidFill>
                  <a:schemeClr val="tx1"/>
                </a:solidFill>
                <a:effectLst/>
                <a:latin typeface="+mn-lt"/>
                <a:ea typeface="+mn-ea"/>
                <a:cs typeface="+mn-cs"/>
              </a:rPr>
              <a:t>αρα</a:t>
            </a:r>
            <a:r>
              <a:rPr lang="en-US" sz="1200" b="0" i="0" kern="1200" dirty="0" err="1">
                <a:solidFill>
                  <a:schemeClr val="tx1"/>
                </a:solidFill>
                <a:effectLst/>
                <a:latin typeface="+mn-lt"/>
                <a:ea typeface="+mn-ea"/>
                <a:cs typeface="+mn-cs"/>
              </a:rPr>
              <a:t>τηρούμε</a:t>
            </a:r>
            <a:r>
              <a:rPr lang="en-US" sz="1200" b="0" i="0" kern="1200" dirty="0">
                <a:solidFill>
                  <a:schemeClr val="tx1"/>
                </a:solidFill>
                <a:effectLst/>
                <a:latin typeface="+mn-lt"/>
                <a:ea typeface="+mn-ea"/>
                <a:cs typeface="+mn-cs"/>
              </a:rPr>
              <a:t> α</a:t>
            </a:r>
            <a:r>
              <a:rPr lang="en-US" sz="1200" b="0" i="0" kern="1200" dirty="0" err="1">
                <a:solidFill>
                  <a:schemeClr val="tx1"/>
                </a:solidFill>
                <a:effectLst/>
                <a:latin typeface="+mn-lt"/>
                <a:ea typeface="+mn-ea"/>
                <a:cs typeface="+mn-cs"/>
              </a:rPr>
              <a:t>ρχικά</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ότι</a:t>
            </a:r>
            <a:r>
              <a:rPr lang="en-US" sz="1200" b="0" i="0" kern="1200" dirty="0">
                <a:solidFill>
                  <a:schemeClr val="tx1"/>
                </a:solidFill>
                <a:effectLst/>
                <a:latin typeface="+mn-lt"/>
                <a:ea typeface="+mn-ea"/>
                <a:cs typeface="+mn-cs"/>
              </a:rPr>
              <a:t> η π</a:t>
            </a:r>
            <a:r>
              <a:rPr lang="en-US" sz="1200" b="0" i="0" kern="1200" dirty="0" err="1">
                <a:solidFill>
                  <a:schemeClr val="tx1"/>
                </a:solidFill>
                <a:effectLst/>
                <a:latin typeface="+mn-lt"/>
                <a:ea typeface="+mn-ea"/>
                <a:cs typeface="+mn-cs"/>
              </a:rPr>
              <a:t>ιο</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συνηθισμένη</a:t>
            </a:r>
            <a:r>
              <a:rPr lang="en-US" sz="1200" b="0" i="0" kern="1200" dirty="0">
                <a:solidFill>
                  <a:schemeClr val="tx1"/>
                </a:solidFill>
                <a:effectLst/>
                <a:latin typeface="+mn-lt"/>
                <a:ea typeface="+mn-ea"/>
                <a:cs typeface="+mn-cs"/>
              </a:rPr>
              <a:t> πρα</a:t>
            </a:r>
            <a:r>
              <a:rPr lang="en-US" sz="1200" b="0" i="0" kern="1200" dirty="0" err="1">
                <a:solidFill>
                  <a:schemeClr val="tx1"/>
                </a:solidFill>
                <a:effectLst/>
                <a:latin typeface="+mn-lt"/>
                <a:ea typeface="+mn-ea"/>
                <a:cs typeface="+mn-cs"/>
              </a:rPr>
              <a:t>κτική</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είν</a:t>
            </a:r>
            <a:r>
              <a:rPr lang="en-US" sz="1200" b="0" i="0" kern="1200" dirty="0">
                <a:solidFill>
                  <a:schemeClr val="tx1"/>
                </a:solidFill>
                <a:effectLst/>
                <a:latin typeface="+mn-lt"/>
                <a:ea typeface="+mn-ea"/>
                <a:cs typeface="+mn-cs"/>
              </a:rPr>
              <a:t>αι η παροχή </a:t>
            </a:r>
            <a:r>
              <a:rPr lang="en-US" sz="1200" b="1" i="0" kern="1200" dirty="0">
                <a:solidFill>
                  <a:schemeClr val="tx1"/>
                </a:solidFill>
                <a:effectLst/>
                <a:latin typeface="+mn-lt"/>
                <a:ea typeface="+mn-ea"/>
                <a:cs typeface="+mn-cs"/>
              </a:rPr>
              <a:t>πίστωσης 30 έως 60 ημερών</a:t>
            </a:r>
            <a:r>
              <a:rPr lang="en-US" sz="1200" b="0" i="0" kern="1200" dirty="0">
                <a:solidFill>
                  <a:schemeClr val="tx1"/>
                </a:solidFill>
                <a:effectLst/>
                <a:latin typeface="+mn-lt"/>
                <a:ea typeface="+mn-ea"/>
                <a:cs typeface="+mn-cs"/>
              </a:rPr>
              <a:t>, καθώς το 4</a:t>
            </a:r>
            <a:r>
              <a:rPr lang="el-GR" sz="1200" b="0" i="0" kern="1200" dirty="0">
                <a:solidFill>
                  <a:schemeClr val="tx1"/>
                </a:solidFill>
                <a:effectLst/>
                <a:latin typeface="+mn-lt"/>
                <a:ea typeface="+mn-ea"/>
                <a:cs typeface="+mn-cs"/>
              </a:rPr>
              <a:t>2</a:t>
            </a:r>
            <a:r>
              <a:rPr lang="en-US" sz="1200" b="0" i="0" kern="1200" dirty="0">
                <a:solidFill>
                  <a:schemeClr val="tx1"/>
                </a:solidFill>
                <a:effectLst/>
                <a:latin typeface="+mn-lt"/>
                <a:ea typeface="+mn-ea"/>
                <a:cs typeface="+mn-cs"/>
              </a:rPr>
              <a:t>% των επιχειρήσεων κινείται σε αυτό το εύρος. Επιπ</a:t>
            </a:r>
            <a:r>
              <a:rPr lang="en-US" sz="1200" b="0" i="0" kern="1200" dirty="0" err="1">
                <a:solidFill>
                  <a:schemeClr val="tx1"/>
                </a:solidFill>
                <a:effectLst/>
                <a:latin typeface="+mn-lt"/>
                <a:ea typeface="+mn-ea"/>
                <a:cs typeface="+mn-cs"/>
              </a:rPr>
              <a:t>λέον</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το</a:t>
            </a:r>
            <a:r>
              <a:rPr lang="en-US" sz="1200" b="0" i="0" kern="1200" dirty="0">
                <a:solidFill>
                  <a:schemeClr val="tx1"/>
                </a:solidFill>
                <a:effectLst/>
                <a:latin typeface="+mn-lt"/>
                <a:ea typeface="+mn-ea"/>
                <a:cs typeface="+mn-cs"/>
              </a:rPr>
              <a:t> 35% πα</a:t>
            </a:r>
            <a:r>
              <a:rPr lang="en-US" sz="1200" b="0" i="0" kern="1200" dirty="0" err="1">
                <a:solidFill>
                  <a:schemeClr val="tx1"/>
                </a:solidFill>
                <a:effectLst/>
                <a:latin typeface="+mn-lt"/>
                <a:ea typeface="+mn-ea"/>
                <a:cs typeface="+mn-cs"/>
              </a:rPr>
              <a:t>ρέχει</a:t>
            </a:r>
            <a:r>
              <a:rPr lang="en-US" sz="1200" b="0" i="0" kern="1200" dirty="0">
                <a:solidFill>
                  <a:schemeClr val="tx1"/>
                </a:solidFill>
                <a:effectLst/>
                <a:latin typeface="+mn-lt"/>
                <a:ea typeface="+mn-ea"/>
                <a:cs typeface="+mn-cs"/>
              </a:rPr>
              <a:t> π</a:t>
            </a:r>
            <a:r>
              <a:rPr lang="en-US" sz="1200" b="0" i="0" kern="1200" dirty="0" err="1">
                <a:solidFill>
                  <a:schemeClr val="tx1"/>
                </a:solidFill>
                <a:effectLst/>
                <a:latin typeface="+mn-lt"/>
                <a:ea typeface="+mn-ea"/>
                <a:cs typeface="+mn-cs"/>
              </a:rPr>
              <a:t>ίστωση</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έως</a:t>
            </a:r>
            <a:r>
              <a:rPr lang="en-US" sz="1200" b="0" i="0" kern="1200" dirty="0">
                <a:solidFill>
                  <a:schemeClr val="tx1"/>
                </a:solidFill>
                <a:effectLst/>
                <a:latin typeface="+mn-lt"/>
                <a:ea typeface="+mn-ea"/>
                <a:cs typeface="+mn-cs"/>
              </a:rPr>
              <a:t> 30 </a:t>
            </a:r>
            <a:r>
              <a:rPr lang="en-US" sz="1200" b="0" i="0" kern="1200" dirty="0" err="1">
                <a:solidFill>
                  <a:schemeClr val="tx1"/>
                </a:solidFill>
                <a:effectLst/>
                <a:latin typeface="+mn-lt"/>
                <a:ea typeface="+mn-ea"/>
                <a:cs typeface="+mn-cs"/>
              </a:rPr>
              <a:t>ημέρες</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Συνολικά</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σχεδόν</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το</a:t>
            </a:r>
            <a:r>
              <a:rPr lang="en-US" sz="1200" b="0" i="0" kern="1200" dirty="0">
                <a:solidFill>
                  <a:schemeClr val="tx1"/>
                </a:solidFill>
                <a:effectLst/>
                <a:latin typeface="+mn-lt"/>
                <a:ea typeface="+mn-ea"/>
                <a:cs typeface="+mn-cs"/>
              </a:rPr>
              <a:t> 77% </a:t>
            </a:r>
            <a:r>
              <a:rPr lang="en-US" sz="1200" b="0" i="0" kern="1200" dirty="0" err="1">
                <a:solidFill>
                  <a:schemeClr val="tx1"/>
                </a:solidFill>
                <a:effectLst/>
                <a:latin typeface="+mn-lt"/>
                <a:ea typeface="+mn-ea"/>
                <a:cs typeface="+mn-cs"/>
              </a:rPr>
              <a:t>των</a:t>
            </a:r>
            <a:r>
              <a:rPr lang="en-US" sz="1200" b="0" i="0" kern="1200" dirty="0">
                <a:solidFill>
                  <a:schemeClr val="tx1"/>
                </a:solidFill>
                <a:effectLst/>
                <a:latin typeface="+mn-lt"/>
                <a:ea typeface="+mn-ea"/>
                <a:cs typeface="+mn-cs"/>
              </a:rPr>
              <a:t> επ</a:t>
            </a:r>
            <a:r>
              <a:rPr lang="en-US" sz="1200" b="0" i="0" kern="1200" dirty="0" err="1">
                <a:solidFill>
                  <a:schemeClr val="tx1"/>
                </a:solidFill>
                <a:effectLst/>
                <a:latin typeface="+mn-lt"/>
                <a:ea typeface="+mn-ea"/>
                <a:cs typeface="+mn-cs"/>
              </a:rPr>
              <a:t>ιχειρήσεων</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χορηγεί</a:t>
            </a:r>
            <a:r>
              <a:rPr lang="en-US" sz="1200" b="0" i="0" kern="1200" dirty="0">
                <a:solidFill>
                  <a:schemeClr val="tx1"/>
                </a:solidFill>
                <a:effectLst/>
                <a:latin typeface="+mn-lt"/>
                <a:ea typeface="+mn-ea"/>
                <a:cs typeface="+mn-cs"/>
              </a:rPr>
              <a:t> π</a:t>
            </a:r>
            <a:r>
              <a:rPr lang="en-US" sz="1200" b="0" i="0" kern="1200" dirty="0" err="1">
                <a:solidFill>
                  <a:schemeClr val="tx1"/>
                </a:solidFill>
                <a:effectLst/>
                <a:latin typeface="+mn-lt"/>
                <a:ea typeface="+mn-ea"/>
                <a:cs typeface="+mn-cs"/>
              </a:rPr>
              <a:t>ίστωση</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έως</a:t>
            </a:r>
            <a:r>
              <a:rPr lang="en-US" sz="1200" b="0" i="0" kern="1200" dirty="0">
                <a:solidFill>
                  <a:schemeClr val="tx1"/>
                </a:solidFill>
                <a:effectLst/>
                <a:latin typeface="+mn-lt"/>
                <a:ea typeface="+mn-ea"/>
                <a:cs typeface="+mn-cs"/>
              </a:rPr>
              <a:t> </a:t>
            </a:r>
            <a:r>
              <a:rPr lang="el-GR" sz="1200" b="0" i="0" kern="1200" dirty="0">
                <a:solidFill>
                  <a:schemeClr val="tx1"/>
                </a:solidFill>
                <a:effectLst/>
                <a:latin typeface="+mn-lt"/>
                <a:ea typeface="+mn-ea"/>
                <a:cs typeface="+mn-cs"/>
              </a:rPr>
              <a:t>2</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μήνες</a:t>
            </a:r>
            <a:r>
              <a:rPr lang="en-US" sz="1200" b="0" i="0" kern="1200" dirty="0">
                <a:solidFill>
                  <a:schemeClr val="tx1"/>
                </a:solidFill>
                <a:effectLst/>
                <a:latin typeface="+mn-lt"/>
                <a:ea typeface="+mn-ea"/>
                <a:cs typeface="+mn-cs"/>
              </a:rPr>
              <a:t>.</a:t>
            </a:r>
            <a:r>
              <a:rPr lang="el-GR"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Αντίστοιχ</a:t>
            </a:r>
            <a:r>
              <a:rPr lang="en-US" sz="1200" b="0" i="0" kern="1200" dirty="0">
                <a:solidFill>
                  <a:schemeClr val="tx1"/>
                </a:solidFill>
                <a:effectLst/>
                <a:latin typeface="+mn-lt"/>
                <a:ea typeface="+mn-ea"/>
                <a:cs typeface="+mn-cs"/>
              </a:rPr>
              <a:t>α, όσον αφορά τις εισπράξεις, </a:t>
            </a:r>
            <a:r>
              <a:rPr lang="el-GR" sz="1200" b="0" i="0" kern="1200" dirty="0">
                <a:solidFill>
                  <a:schemeClr val="tx1"/>
                </a:solidFill>
                <a:effectLst/>
                <a:latin typeface="+mn-lt"/>
                <a:ea typeface="+mn-ea"/>
                <a:cs typeface="+mn-cs"/>
              </a:rPr>
              <a:t>οι 4 στις 10 επιχειρήσεις (</a:t>
            </a:r>
            <a:r>
              <a:rPr lang="en-US" sz="1200" b="0" i="0" kern="1200" dirty="0">
                <a:solidFill>
                  <a:schemeClr val="tx1"/>
                </a:solidFill>
                <a:effectLst/>
                <a:latin typeface="+mn-lt"/>
                <a:ea typeface="+mn-ea"/>
                <a:cs typeface="+mn-cs"/>
              </a:rPr>
              <a:t>39%</a:t>
            </a:r>
            <a:r>
              <a:rPr lang="el-GR"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εισ</a:t>
            </a:r>
            <a:r>
              <a:rPr lang="en-US" sz="1200" b="0" i="0" kern="1200" dirty="0">
                <a:solidFill>
                  <a:schemeClr val="tx1"/>
                </a:solidFill>
                <a:effectLst/>
                <a:latin typeface="+mn-lt"/>
                <a:ea typeface="+mn-ea"/>
                <a:cs typeface="+mn-cs"/>
              </a:rPr>
              <a:t>πράττ</a:t>
            </a:r>
            <a:r>
              <a:rPr lang="el-GR" sz="1200" b="0" i="0" kern="1200" dirty="0" err="1">
                <a:solidFill>
                  <a:schemeClr val="tx1"/>
                </a:solidFill>
                <a:effectLst/>
                <a:latin typeface="+mn-lt"/>
                <a:ea typeface="+mn-ea"/>
                <a:cs typeface="+mn-cs"/>
              </a:rPr>
              <a:t>ουν</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τις</a:t>
            </a:r>
            <a:r>
              <a:rPr lang="en-US" sz="1200" b="0" i="0" kern="1200" dirty="0">
                <a:solidFill>
                  <a:schemeClr val="tx1"/>
                </a:solidFill>
                <a:effectLst/>
                <a:latin typeface="+mn-lt"/>
                <a:ea typeface="+mn-ea"/>
                <a:cs typeface="+mn-cs"/>
              </a:rPr>
              <a:t> απα</a:t>
            </a:r>
            <a:r>
              <a:rPr lang="en-US" sz="1200" b="0" i="0" kern="1200" dirty="0" err="1">
                <a:solidFill>
                  <a:schemeClr val="tx1"/>
                </a:solidFill>
                <a:effectLst/>
                <a:latin typeface="+mn-lt"/>
                <a:ea typeface="+mn-ea"/>
                <a:cs typeface="+mn-cs"/>
              </a:rPr>
              <a:t>ιτήσεις</a:t>
            </a:r>
            <a:r>
              <a:rPr lang="el-GR" sz="1200" b="0" i="0" kern="1200" dirty="0">
                <a:solidFill>
                  <a:schemeClr val="tx1"/>
                </a:solidFill>
                <a:effectLst/>
                <a:latin typeface="+mn-lt"/>
                <a:ea typeface="+mn-ea"/>
                <a:cs typeface="+mn-cs"/>
              </a:rPr>
              <a:t> τους</a:t>
            </a:r>
            <a:r>
              <a:rPr lang="en-US" sz="1200" b="0" i="0" kern="1200" dirty="0">
                <a:solidFill>
                  <a:schemeClr val="tx1"/>
                </a:solidFill>
                <a:effectLst/>
                <a:latin typeface="+mn-lt"/>
                <a:ea typeface="+mn-ea"/>
                <a:cs typeface="+mn-cs"/>
              </a:rPr>
              <a:t> εντός 30 έως 60 ημερών, </a:t>
            </a:r>
            <a:r>
              <a:rPr lang="en-US" sz="1200" b="0" i="0" kern="1200" dirty="0" err="1">
                <a:solidFill>
                  <a:schemeClr val="tx1"/>
                </a:solidFill>
                <a:effectLst/>
                <a:latin typeface="+mn-lt"/>
                <a:ea typeface="+mn-ea"/>
                <a:cs typeface="+mn-cs"/>
              </a:rPr>
              <a:t>ενώ</a:t>
            </a:r>
            <a:r>
              <a:rPr lang="en-US" sz="1200" b="0" i="0" kern="1200" dirty="0">
                <a:solidFill>
                  <a:schemeClr val="tx1"/>
                </a:solidFill>
                <a:effectLst/>
                <a:latin typeface="+mn-lt"/>
                <a:ea typeface="+mn-ea"/>
                <a:cs typeface="+mn-cs"/>
              </a:rPr>
              <a:t> </a:t>
            </a:r>
            <a:r>
              <a:rPr lang="el-GR" sz="1200" b="0" i="0" kern="1200" dirty="0">
                <a:solidFill>
                  <a:schemeClr val="tx1"/>
                </a:solidFill>
                <a:effectLst/>
                <a:latin typeface="+mn-lt"/>
                <a:ea typeface="+mn-ea"/>
                <a:cs typeface="+mn-cs"/>
              </a:rPr>
              <a:t>περίπου οι 3 στις 10</a:t>
            </a:r>
            <a:r>
              <a:rPr lang="en-US" sz="1200" b="0" i="0" kern="1200" dirty="0">
                <a:solidFill>
                  <a:schemeClr val="tx1"/>
                </a:solidFill>
                <a:effectLst/>
                <a:latin typeface="+mn-lt"/>
                <a:ea typeface="+mn-ea"/>
                <a:cs typeface="+mn-cs"/>
              </a:rPr>
              <a:t> </a:t>
            </a:r>
            <a:r>
              <a:rPr lang="el-GR" sz="1200" b="0" i="0"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27%</a:t>
            </a:r>
            <a:r>
              <a:rPr lang="el-GR" sz="1200" b="0" i="0" kern="1200" dirty="0">
                <a:solidFill>
                  <a:schemeClr val="tx1"/>
                </a:solidFill>
                <a:effectLst/>
                <a:latin typeface="+mn-lt"/>
                <a:ea typeface="+mn-ea"/>
                <a:cs typeface="+mn-cs"/>
              </a:rPr>
              <a:t>) επιχειρήσεις </a:t>
            </a:r>
            <a:r>
              <a:rPr lang="en-US" sz="1200" b="0" i="0" kern="1200" dirty="0" err="1">
                <a:solidFill>
                  <a:schemeClr val="tx1"/>
                </a:solidFill>
                <a:effectLst/>
                <a:latin typeface="+mn-lt"/>
                <a:ea typeface="+mn-ea"/>
                <a:cs typeface="+mn-cs"/>
              </a:rPr>
              <a:t>εισ</a:t>
            </a:r>
            <a:r>
              <a:rPr lang="en-US" sz="1200" b="0" i="0" kern="1200" dirty="0">
                <a:solidFill>
                  <a:schemeClr val="tx1"/>
                </a:solidFill>
                <a:effectLst/>
                <a:latin typeface="+mn-lt"/>
                <a:ea typeface="+mn-ea"/>
                <a:cs typeface="+mn-cs"/>
              </a:rPr>
              <a:t>πράττ</a:t>
            </a:r>
            <a:r>
              <a:rPr lang="el-GR" sz="1200" b="0" i="0" kern="1200" dirty="0" err="1">
                <a:solidFill>
                  <a:schemeClr val="tx1"/>
                </a:solidFill>
                <a:effectLst/>
                <a:latin typeface="+mn-lt"/>
                <a:ea typeface="+mn-ea"/>
                <a:cs typeface="+mn-cs"/>
              </a:rPr>
              <a:t>ουν</a:t>
            </a:r>
            <a:r>
              <a:rPr lang="en-US" sz="1200" b="0" i="0" kern="1200" dirty="0">
                <a:solidFill>
                  <a:schemeClr val="tx1"/>
                </a:solidFill>
                <a:effectLst/>
                <a:latin typeface="+mn-lt"/>
                <a:ea typeface="+mn-ea"/>
                <a:cs typeface="+mn-cs"/>
              </a:rPr>
              <a:t> μέσα σε διάστημα έως 30 ημερών. </a:t>
            </a:r>
            <a:r>
              <a:rPr lang="en-US" sz="1200" b="0" i="0" kern="1200" dirty="0" err="1">
                <a:solidFill>
                  <a:schemeClr val="tx1"/>
                </a:solidFill>
                <a:effectLst/>
                <a:latin typeface="+mn-lt"/>
                <a:ea typeface="+mn-ea"/>
                <a:cs typeface="+mn-cs"/>
              </a:rPr>
              <a:t>Συνε</a:t>
            </a:r>
            <a:r>
              <a:rPr lang="en-US" sz="1200" b="0" i="0" kern="1200" dirty="0">
                <a:solidFill>
                  <a:schemeClr val="tx1"/>
                </a:solidFill>
                <a:effectLst/>
                <a:latin typeface="+mn-lt"/>
                <a:ea typeface="+mn-ea"/>
                <a:cs typeface="+mn-cs"/>
              </a:rPr>
              <a:t>πώς, περίπου τα δύο τρίτα των επιχειρήσεων ολοκληρώνουν τις εισπράξεις τους εντός δύο μηνών.</a:t>
            </a:r>
            <a:endParaRPr lang="en-US" sz="1200" b="0" i="0" kern="1200" dirty="0">
              <a:solidFill>
                <a:schemeClr val="tx1"/>
              </a:solidFill>
              <a:effectLst/>
              <a:latin typeface="+mn-lt"/>
              <a:ea typeface="+mn-ea"/>
              <a:cs typeface="+mn-cs"/>
            </a:endParaRPr>
          </a:p>
          <a:p>
            <a:pPr indent="0" algn="l">
              <a:buNone/>
            </a:pPr>
            <a:r>
              <a:rPr lang="en-US" sz="1800" b="0" dirty="0" err="1">
                <a:solidFill>
                  <a:srgbClr val="5A5F64"/>
                </a:solidFill>
                <a:latin typeface="Calibri" panose="020F0502020204030204"/>
              </a:rPr>
              <a:t>Το</a:t>
            </a:r>
            <a:r>
              <a:rPr lang="en-US" sz="1800" b="0" dirty="0">
                <a:solidFill>
                  <a:srgbClr val="5A5F64"/>
                </a:solidFill>
                <a:latin typeface="Calibri" panose="020F0502020204030204"/>
              </a:rPr>
              <a:t> </a:t>
            </a:r>
            <a:r>
              <a:rPr lang="en-US" sz="1800" b="0" dirty="0" err="1">
                <a:solidFill>
                  <a:srgbClr val="5A5F64"/>
                </a:solidFill>
                <a:latin typeface="Calibri" panose="020F0502020204030204"/>
              </a:rPr>
              <a:t>εύρημ</a:t>
            </a:r>
            <a:r>
              <a:rPr lang="en-US" sz="1800" b="0" dirty="0">
                <a:solidFill>
                  <a:srgbClr val="5A5F64"/>
                </a:solidFill>
                <a:latin typeface="Calibri" panose="020F0502020204030204"/>
              </a:rPr>
              <a:t>α αυτό είναι συμβατό και με τα χαμηλά ποσοστά επισφαλειών που είδαμε στην προηγούμενη διαφάνεια</a:t>
            </a:r>
            <a:r>
              <a:rPr lang="el-GR" sz="1800" b="0" dirty="0">
                <a:solidFill>
                  <a:srgbClr val="5A5F64"/>
                </a:solidFill>
                <a:latin typeface="Calibri" panose="020F0502020204030204"/>
              </a:rPr>
              <a:t>.</a:t>
            </a:r>
            <a:endParaRPr lang="en-US" sz="1800" b="0" u="none" strike="noStrike" dirty="0">
              <a:solidFill>
                <a:srgbClr val="000000"/>
              </a:solidFill>
              <a:effectLst/>
              <a:uFillTx/>
              <a:latin typeface="Arial" panose="020B0604020202020204"/>
            </a:endParaRPr>
          </a:p>
        </p:txBody>
      </p:sp>
      <p:sp>
        <p:nvSpPr>
          <p:cNvPr id="199" name="PlaceHolder 3"/>
          <p:cNvSpPr>
            <a:spLocks noGrp="1"/>
          </p:cNvSpPr>
          <p:nvPr>
            <p:ph type="sldNum" idx="13"/>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171A3933-B87C-4DEE-8B3C-86E8E222263F}" type="slidenum">
              <a:rPr lang="en-US" sz="1200" b="0" u="none" strike="noStrike">
                <a:solidFill>
                  <a:schemeClr val="dk1"/>
                </a:solidFill>
                <a:effectLst/>
                <a:uFillTx/>
                <a:latin typeface="+mn-lt"/>
                <a:ea typeface="+mn-ea"/>
              </a:rPr>
            </a:fld>
            <a:endParaRPr lang="en-US" sz="1200" b="0" u="none" strike="noStrike">
              <a:solidFill>
                <a:srgbClr val="000000"/>
              </a:solidFill>
              <a:effectLst/>
              <a:uFillTx/>
              <a:latin typeface="Times New Roman" panose="02020603050405020304"/>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 name="PlaceHolder 1"/>
          <p:cNvSpPr>
            <a:spLocks noGrp="1" noRot="1" noChangeAspect="1"/>
          </p:cNvSpPr>
          <p:nvPr>
            <p:ph type="sldImg"/>
          </p:nvPr>
        </p:nvSpPr>
        <p:spPr>
          <a:xfrm>
            <a:off x="685800" y="1143000"/>
            <a:ext cx="5486400" cy="3086100"/>
          </a:xfrm>
          <a:prstGeom prst="rect">
            <a:avLst/>
          </a:prstGeom>
          <a:ln w="0">
            <a:noFill/>
          </a:ln>
        </p:spPr>
        <p:txBody>
          <a:bodyPr/>
          <a:lstStyle/>
          <a:p>
            <a:endParaRPr lang="en-US"/>
          </a:p>
        </p:txBody>
      </p:sp>
      <p:sp>
        <p:nvSpPr>
          <p:cNvPr id="201"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lgn="l">
              <a:buNone/>
            </a:pPr>
            <a:r>
              <a:rPr lang="el-GR" sz="1800" b="0" u="none" strike="noStrike" dirty="0">
                <a:solidFill>
                  <a:srgbClr val="000000"/>
                </a:solidFill>
                <a:effectLst/>
                <a:uFillTx/>
                <a:latin typeface="Arial" panose="020B0604020202020204"/>
              </a:rPr>
              <a:t>Σχετικά με τους δείκτες απόδοσης που χρησιμοποιούν οι εταιρείες στην είσπραξη των απαιτήσεών τους, είναι εμφανές ότι οι κυπριακές επιχειρήσεις δίνουν μεγαλύτερη βαρύτητα στο ποσοστό επίτευξης των εισπρακτικών στόχων τους και λιγότερο σε εξειδικευμένους δείκτες πιστωτικού κινδύνου. Συγκεκριμένα, το 54% των επιχειρήσεων δηλώνει ότι χρησιμοποιεί τον συγκεκριμένο δείκτη σε πολύ ή πάρα πολύ μεγάλο βαθμό, καταγράφοντας το υψηλότερο ποσοστό μεταξύ των εξεταζόμενων κριτηρίων. Ακολουθούν οι δείκτες που σχετίζονται με το % μείωσης των επισφαλειών που επέλεξε το 39%, των συμμετεχόντων καθώς και οι καθυστερημένες οφειλές και η μέση περίοδος είσπραξης απαιτήσεων, με ποσοστά 39% και 42% αντίστοιχα. </a:t>
            </a:r>
            <a:endParaRPr lang="en-US" sz="1800" b="0" u="none" strike="noStrike" dirty="0">
              <a:solidFill>
                <a:srgbClr val="000000"/>
              </a:solidFill>
              <a:effectLst/>
              <a:uFillTx/>
              <a:latin typeface="Arial" panose="020B0604020202020204"/>
            </a:endParaRPr>
          </a:p>
        </p:txBody>
      </p:sp>
      <p:sp>
        <p:nvSpPr>
          <p:cNvPr id="202" name="PlaceHolder 3"/>
          <p:cNvSpPr>
            <a:spLocks noGrp="1"/>
          </p:cNvSpPr>
          <p:nvPr>
            <p:ph type="sldNum" idx="14"/>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FE92DD6E-A33E-45C5-AB7A-E1CC9F2E21B4}" type="slidenum">
              <a:rPr lang="en-US" sz="1200" b="0" u="none" strike="noStrike">
                <a:solidFill>
                  <a:schemeClr val="dk1"/>
                </a:solidFill>
                <a:effectLst/>
                <a:uFillTx/>
                <a:latin typeface="+mn-lt"/>
                <a:ea typeface="+mn-ea"/>
              </a:rPr>
            </a:fld>
            <a:endParaRPr lang="en-US" sz="1200" b="0" u="none" strike="noStrike">
              <a:solidFill>
                <a:srgbClr val="000000"/>
              </a:solidFill>
              <a:effectLst/>
              <a:uFillTx/>
              <a:latin typeface="Times New Roman" panose="02020603050405020304"/>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PlaceHolder 1"/>
          <p:cNvSpPr>
            <a:spLocks noGrp="1" noRot="1" noChangeAspect="1"/>
          </p:cNvSpPr>
          <p:nvPr>
            <p:ph type="sldImg"/>
          </p:nvPr>
        </p:nvSpPr>
        <p:spPr>
          <a:xfrm>
            <a:off x="685800" y="1143000"/>
            <a:ext cx="5486400" cy="3086100"/>
          </a:xfrm>
          <a:prstGeom prst="rect">
            <a:avLst/>
          </a:prstGeom>
          <a:ln w="0">
            <a:noFill/>
          </a:ln>
        </p:spPr>
        <p:txBody>
          <a:bodyPr/>
          <a:lstStyle/>
          <a:p>
            <a:endParaRPr lang="en-US"/>
          </a:p>
        </p:txBody>
      </p:sp>
      <p:sp>
        <p:nvSpPr>
          <p:cNvPr id="204"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lgn="l">
              <a:buNone/>
            </a:pPr>
            <a:r>
              <a:rPr lang="el-GR" sz="1800" b="0" u="none" strike="noStrike" dirty="0">
                <a:solidFill>
                  <a:srgbClr val="000000"/>
                </a:solidFill>
                <a:effectLst/>
                <a:uFillTx/>
                <a:latin typeface="Arial" panose="020B0604020202020204"/>
              </a:rPr>
              <a:t>Ποιες είναι όμως οι στρατηγικές τους προτεραιότητες για την επόμενη τριετία</a:t>
            </a:r>
            <a:r>
              <a:rPr lang="en-US" sz="1800" b="0" u="none" strike="noStrike" dirty="0">
                <a:solidFill>
                  <a:srgbClr val="000000"/>
                </a:solidFill>
                <a:effectLst/>
                <a:uFillTx/>
                <a:latin typeface="Arial" panose="020B0604020202020204"/>
              </a:rPr>
              <a:t>;</a:t>
            </a:r>
            <a:r>
              <a:rPr lang="el-GR" sz="1800" b="0" u="none" strike="noStrike" dirty="0">
                <a:solidFill>
                  <a:srgbClr val="000000"/>
                </a:solidFill>
                <a:effectLst/>
                <a:uFillTx/>
                <a:latin typeface="Arial" panose="020B0604020202020204"/>
              </a:rPr>
              <a:t> Η συντριπτική πλειονότητα των επιχειρήσεων στρέφεται προς την αξιοποίηση της τεχνολογίας για τη διαχείριση του πιστωτικού κινδύνου. Συγκεκριμένα, το 76% σχεδιάζει να επενδύσει σε εφαρμογές διαχείρισης πιστωτικού κινδύνου, καταγράφοντας το υψηλότερο ποσοστό μεταξύ όλων των επιλογών. Παράλληλα, το 64% των επιχειρήσεων δίνει έμφαση στη βελτίωση των διαδικασιών διαχείρισης και είσπραξης καθυστερήσεων. Σημαντική βαρύτητα αποδίδεται επίσης στον εμπλουτισμό και την ενημέρωση της βάσης δεδομένων πελατών, που συγκεντρώνει ποσοστό 45%, καθώς και στην εκπαίδευση του προσωπικού με 42%. Τα ευρήματα αυτά δείχνουν ότι οι επιχειρήσεις αναγνωρίζουν πως η αποτελεσματική διαχείριση του πιστωτικού κινδύνου προϋποθέτει τόσο αξιόπιστα δεδομένα όσο και κατάλληλα καταρτισμένο ανθρώπινο δυναμικό.</a:t>
            </a:r>
            <a:endParaRPr lang="en-US" sz="1800" b="0" u="none" strike="noStrike" dirty="0">
              <a:solidFill>
                <a:srgbClr val="000000"/>
              </a:solidFill>
              <a:effectLst/>
              <a:uFillTx/>
              <a:latin typeface="Arial" panose="020B0604020202020204"/>
            </a:endParaRPr>
          </a:p>
        </p:txBody>
      </p:sp>
      <p:sp>
        <p:nvSpPr>
          <p:cNvPr id="205" name="PlaceHolder 3"/>
          <p:cNvSpPr>
            <a:spLocks noGrp="1"/>
          </p:cNvSpPr>
          <p:nvPr>
            <p:ph type="sldNum" idx="15"/>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0C27D44E-ECDC-4D17-B8DF-AADC3611D6F0}" type="slidenum">
              <a:rPr lang="en-US" sz="1200" b="0" u="none" strike="noStrike">
                <a:solidFill>
                  <a:schemeClr val="dk1"/>
                </a:solidFill>
                <a:effectLst/>
                <a:uFillTx/>
                <a:latin typeface="+mn-lt"/>
                <a:ea typeface="+mn-ea"/>
              </a:rPr>
            </a:fld>
            <a:endParaRPr lang="en-US" sz="1200" b="0" u="none" strike="noStrike">
              <a:solidFill>
                <a:srgbClr val="000000"/>
              </a:solidFill>
              <a:effectLst/>
              <a:uFillTx/>
              <a:latin typeface="Times New Roman" panose="02020603050405020304"/>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PlaceHolder 1"/>
          <p:cNvSpPr>
            <a:spLocks noGrp="1" noRot="1" noChangeAspect="1"/>
          </p:cNvSpPr>
          <p:nvPr>
            <p:ph type="sldImg"/>
          </p:nvPr>
        </p:nvSpPr>
        <p:spPr>
          <a:xfrm>
            <a:off x="685800" y="1143000"/>
            <a:ext cx="5486400" cy="3086100"/>
          </a:xfrm>
          <a:prstGeom prst="rect">
            <a:avLst/>
          </a:prstGeom>
          <a:ln w="0">
            <a:noFill/>
          </a:ln>
        </p:spPr>
        <p:txBody>
          <a:bodyPr/>
          <a:lstStyle/>
          <a:p>
            <a:endParaRPr lang="en-US"/>
          </a:p>
        </p:txBody>
      </p:sp>
      <p:sp>
        <p:nvSpPr>
          <p:cNvPr id="207"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lgn="l">
              <a:buNone/>
            </a:pPr>
            <a:r>
              <a:rPr lang="el-GR" sz="1800" b="0" u="none" strike="noStrike" dirty="0">
                <a:solidFill>
                  <a:srgbClr val="000000"/>
                </a:solidFill>
                <a:effectLst/>
                <a:uFillTx/>
                <a:latin typeface="Arial" panose="020B0604020202020204"/>
              </a:rPr>
              <a:t>Διερευνήσαμε επίσης ποιοι είναι οι βασικοί παράγοντες που επηρεάζουν τον πιστωτικό κίνδυνο των επιχειρήσεων στην Κύπρο. Όπως βλέπουμε και στην διαφάνεια, ο σημαντικότερος παράγοντας είναι η </a:t>
            </a:r>
            <a:r>
              <a:rPr lang="el-GR" sz="1800" b="1" u="none" strike="noStrike" dirty="0">
                <a:solidFill>
                  <a:srgbClr val="000000"/>
                </a:solidFill>
                <a:effectLst/>
                <a:uFillTx/>
                <a:latin typeface="Arial" panose="020B0604020202020204"/>
              </a:rPr>
              <a:t>αστάθεια του οικονομικού περιβάλλοντος</a:t>
            </a:r>
            <a:r>
              <a:rPr lang="el-GR" sz="1800" b="0" u="none" strike="noStrike" dirty="0">
                <a:solidFill>
                  <a:srgbClr val="000000"/>
                </a:solidFill>
                <a:effectLst/>
                <a:uFillTx/>
                <a:latin typeface="Arial" panose="020B0604020202020204"/>
              </a:rPr>
              <a:t>, η οποία συγκεντρώνει ποσοστό </a:t>
            </a:r>
            <a:r>
              <a:rPr lang="el-GR" sz="1800" b="1" u="none" strike="noStrike" dirty="0">
                <a:solidFill>
                  <a:srgbClr val="000000"/>
                </a:solidFill>
                <a:effectLst/>
                <a:uFillTx/>
                <a:latin typeface="Arial" panose="020B0604020202020204"/>
              </a:rPr>
              <a:t>67%</a:t>
            </a:r>
            <a:r>
              <a:rPr lang="el-GR" sz="1800" b="0" u="none" strike="noStrike" dirty="0">
                <a:solidFill>
                  <a:srgbClr val="000000"/>
                </a:solidFill>
                <a:effectLst/>
                <a:uFillTx/>
                <a:latin typeface="Arial" panose="020B0604020202020204"/>
              </a:rPr>
              <a:t>, αναδεικνύοντας την άμεση επίδραση των γενικότερων οικονομικές εξελίξεων και της αβεβαιότητας στην πιστοληπτική συμπεριφορά των πελατών και κατ' επέκταση τον πιστωτικό κίνδυνο των επιχειρήσεων. Στη δεύτερη θέση βρίσκεται </a:t>
            </a:r>
            <a:r>
              <a:rPr lang="el-GR" sz="1800" b="1" u="none" strike="noStrike" dirty="0">
                <a:solidFill>
                  <a:srgbClr val="000000"/>
                </a:solidFill>
                <a:effectLst/>
                <a:uFillTx/>
                <a:latin typeface="Arial" panose="020B0604020202020204"/>
              </a:rPr>
              <a:t>η αύξηση του κόστους </a:t>
            </a:r>
            <a:r>
              <a:rPr lang="el-GR" sz="1800" b="0" u="none" strike="noStrike" dirty="0">
                <a:solidFill>
                  <a:srgbClr val="000000"/>
                </a:solidFill>
                <a:effectLst/>
                <a:uFillTx/>
                <a:latin typeface="Arial" panose="020B0604020202020204"/>
              </a:rPr>
              <a:t>με ποσοστό 49%, γεγονός που αντανακλά τις πιέσεις που ασκούν ο πληθωρισμός και η άνοδος των λειτουργικών εξόδων τόσο στις επιχειρήσεις όσο και στους πελάτες τους.</a:t>
            </a:r>
            <a:endParaRPr lang="en-US" sz="1800" b="0" u="none" strike="noStrike" dirty="0">
              <a:solidFill>
                <a:srgbClr val="000000"/>
              </a:solidFill>
              <a:effectLst/>
              <a:uFillTx/>
              <a:latin typeface="Arial" panose="020B0604020202020204"/>
            </a:endParaRPr>
          </a:p>
        </p:txBody>
      </p:sp>
      <p:sp>
        <p:nvSpPr>
          <p:cNvPr id="208" name="PlaceHolder 3"/>
          <p:cNvSpPr>
            <a:spLocks noGrp="1"/>
          </p:cNvSpPr>
          <p:nvPr>
            <p:ph type="sldNum" idx="16"/>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E842C3B1-0EFD-40B0-AA50-704A4A7E843A}" type="slidenum">
              <a:rPr lang="en-US" sz="1200" b="0" u="none" strike="noStrike">
                <a:solidFill>
                  <a:schemeClr val="dk1"/>
                </a:solidFill>
                <a:effectLst/>
                <a:uFillTx/>
                <a:latin typeface="+mn-lt"/>
                <a:ea typeface="+mn-ea"/>
              </a:rPr>
            </a:fld>
            <a:endParaRPr lang="en-US" sz="1200" b="0" u="none" strike="noStrike">
              <a:solidFill>
                <a:srgbClr val="000000"/>
              </a:solidFill>
              <a:effectLst/>
              <a:uFillTx/>
              <a:latin typeface="Times New Roman" panose="02020603050405020304"/>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 name="PlaceHolder 1"/>
          <p:cNvSpPr>
            <a:spLocks noGrp="1" noRot="1" noChangeAspect="1"/>
          </p:cNvSpPr>
          <p:nvPr>
            <p:ph type="sldImg"/>
          </p:nvPr>
        </p:nvSpPr>
        <p:spPr>
          <a:xfrm>
            <a:off x="685800" y="1143000"/>
            <a:ext cx="5486400" cy="3086100"/>
          </a:xfrm>
          <a:prstGeom prst="rect">
            <a:avLst/>
          </a:prstGeom>
          <a:ln w="0">
            <a:noFill/>
          </a:ln>
        </p:spPr>
        <p:txBody>
          <a:bodyPr/>
          <a:lstStyle/>
          <a:p>
            <a:endParaRPr lang="en-US"/>
          </a:p>
        </p:txBody>
      </p:sp>
      <p:sp>
        <p:nvSpPr>
          <p:cNvPr id="210"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lgn="l">
              <a:buNone/>
            </a:pPr>
            <a:r>
              <a:rPr lang="el-GR" sz="1800" b="0" u="none" strike="noStrike" dirty="0">
                <a:solidFill>
                  <a:srgbClr val="000000"/>
                </a:solidFill>
                <a:effectLst/>
                <a:uFillTx/>
                <a:latin typeface="Arial" panose="020B0604020202020204"/>
              </a:rPr>
              <a:t>Εξετάσαμε ακόμη σε ποιους τομείς οι νέες τεχνολογίες αναμένεται να έχουν τη μεγαλύτερη επίδραση στη διαχείριση του πιστωτικού κινδύνου. Τα αποτελέσματα δείχνουν ότι 1 στις 2 επιχειρήσεις θεωρούν ως σημαντικότερο τομέα την αξιολόγηση του πιστωτικού κινδύνου. Ακολουθεί η ανάλυση της συμπεριφοράς των πελατών με ποσοστό 47%, αναδεικνύοντας τη σημασία των ψηφιακών εργαλείων στην καλύτερη κατανόηση των συναλλακτικών προτύπων, των αναγκών και της πιστοληπτικής συμπεριφοράς των πελατών. Παράλληλα, το 36% των επιχειρήσεων εκτιμά ότι οι νέες τεχνολογίες θα συμβάλουν στη βελτιστοποίηση των οικονομικών αποτελεσμάτων, ενώ το 31% προσδοκά σημαντικά οφέλη στην κατανόηση της αγοράς. Αξίζει να σημειωθεί το ιδιαίτερα χαμηλό ποσοστό των επιχειρήσεων (μόλις 5%) που δηλώνει ότι δεν χρησιμοποιεί συστηματικά τα διαθέσιμα δεδομένα, γεγονός που υποδηλώνει ότι η αξία της συστηματικής ανάλυσης δεδομένων έχει πλέον αναγνωριστεί από την πλειονότητα της κυπριακής αγοράς.</a:t>
            </a:r>
            <a:endParaRPr lang="en-US" sz="1800" b="0" u="none" strike="noStrike" dirty="0">
              <a:solidFill>
                <a:srgbClr val="000000"/>
              </a:solidFill>
              <a:effectLst/>
              <a:uFillTx/>
              <a:latin typeface="Arial" panose="020B0604020202020204"/>
            </a:endParaRPr>
          </a:p>
        </p:txBody>
      </p:sp>
      <p:sp>
        <p:nvSpPr>
          <p:cNvPr id="211" name="PlaceHolder 3"/>
          <p:cNvSpPr>
            <a:spLocks noGrp="1"/>
          </p:cNvSpPr>
          <p:nvPr>
            <p:ph type="sldNum" idx="17"/>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777CF88E-B90A-4613-8403-D2CCD637333B}" type="slidenum">
              <a:rPr lang="en-US" sz="1200" b="0" u="none" strike="noStrike">
                <a:solidFill>
                  <a:schemeClr val="dk1"/>
                </a:solidFill>
                <a:effectLst/>
                <a:uFillTx/>
                <a:latin typeface="+mn-lt"/>
                <a:ea typeface="+mn-ea"/>
              </a:rPr>
            </a:fld>
            <a:endParaRPr lang="en-US" sz="1200" b="0" u="none" strike="noStrike">
              <a:solidFill>
                <a:srgbClr val="000000"/>
              </a:solidFill>
              <a:effectLst/>
              <a:uFillTx/>
              <a:latin typeface="Times New Roman" panose="02020603050405020304"/>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 name="PlaceHolder 1"/>
          <p:cNvSpPr>
            <a:spLocks noGrp="1" noRot="1" noChangeAspect="1"/>
          </p:cNvSpPr>
          <p:nvPr>
            <p:ph type="sldImg"/>
          </p:nvPr>
        </p:nvSpPr>
        <p:spPr>
          <a:xfrm>
            <a:off x="685800" y="1143000"/>
            <a:ext cx="5486400" cy="3086100"/>
          </a:xfrm>
          <a:prstGeom prst="rect">
            <a:avLst/>
          </a:prstGeom>
          <a:ln w="0">
            <a:noFill/>
          </a:ln>
        </p:spPr>
        <p:txBody>
          <a:bodyPr/>
          <a:lstStyle/>
          <a:p>
            <a:endParaRPr lang="en-US"/>
          </a:p>
        </p:txBody>
      </p:sp>
      <p:sp>
        <p:nvSpPr>
          <p:cNvPr id="213"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lgn="l">
              <a:buNone/>
            </a:pPr>
            <a:r>
              <a:rPr lang="el-GR" sz="1800" b="0" u="none" strike="noStrike" dirty="0">
                <a:solidFill>
                  <a:srgbClr val="000000"/>
                </a:solidFill>
                <a:effectLst/>
                <a:uFillTx/>
                <a:latin typeface="Arial" panose="020B0604020202020204"/>
              </a:rPr>
              <a:t>Τέλος προσπαθήσαμε να προσδιορίσουμε τον βαθμό ωριμότητας των επιχειρήσεων ως προς την αξιοποίηση εφαρμογών Τεχνητής Νοημοσύνης. Σύμφωνα με τα ευρήματα, το 47,4% των επιχειρήσεων τις χρησιμοποιεί σε μικρό ή μέτριο βαθμό, ενώ ένα επιπλέον 47,4% δεν τις αξιοποιεί καθόλου. Αντίθετα, μόλις το 5% δηλώνει την εκτεταμένη χρήση τους. Τα αποτελέσματα αυτά υποδηλώνουν ότι, παρά το αυξανόμενο ενδιαφέρον για τον ψηφιακό μετασχηματισμό, η υιοθέτηση της Τεχνητής Νοημοσύνης εξακολουθεί να βρίσκεται σε πρώιμο στάδιο στην κυπριακή αγορά. Ωστόσο, σε συνδυασμό με τα προηγούμενα ευρήματα της έρευνας, καθίσταται σαφές ότι οι επιχειρήσεις αναγνωρίζουν ολοένα και περισσότερο τον ρόλο της τεχνολογίας, των δεδομένων και των ψηφιακών εργαλείων στη διαχείριση του πιστωτικού κινδύνου, που επιβεβαιώνεται άλλωστε και από το γεγονός ότι οι επενδύσεις σε εφαρμογές διαχείρισης πιστωτικού κινδύνου αναδείχθηκαν ως η σημαντικότερη στρατηγική προτεραιότητα για την επόμενη τριετία.</a:t>
            </a:r>
            <a:endParaRPr lang="en-US" sz="1800" b="0" u="none" strike="noStrike" dirty="0">
              <a:solidFill>
                <a:srgbClr val="000000"/>
              </a:solidFill>
              <a:effectLst/>
              <a:uFillTx/>
              <a:latin typeface="Arial" panose="020B0604020202020204"/>
            </a:endParaRPr>
          </a:p>
        </p:txBody>
      </p:sp>
      <p:sp>
        <p:nvSpPr>
          <p:cNvPr id="214" name="PlaceHolder 3"/>
          <p:cNvSpPr>
            <a:spLocks noGrp="1"/>
          </p:cNvSpPr>
          <p:nvPr>
            <p:ph type="sldNum" idx="18"/>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B5D750CD-2F48-4B43-873A-6ED14AD981A2}" type="slidenum">
              <a:rPr lang="en-US" sz="1200" b="0" u="none" strike="noStrike">
                <a:solidFill>
                  <a:schemeClr val="dk1"/>
                </a:solidFill>
                <a:effectLst/>
                <a:uFillTx/>
                <a:latin typeface="+mn-lt"/>
                <a:ea typeface="+mn-ea"/>
              </a:rPr>
            </a:fld>
            <a:endParaRPr lang="en-US" sz="1200" b="0" u="none" strike="noStrike">
              <a:solidFill>
                <a:srgbClr val="000000"/>
              </a:solidFill>
              <a:effectLst/>
              <a:uFillTx/>
              <a:latin typeface="Times New Roman" panose="02020603050405020304"/>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4" Type="http://schemas.openxmlformats.org/officeDocument/2006/relationships/image" Target="../media/image14.jpeg"/><Relationship Id="rId3" Type="http://schemas.openxmlformats.org/officeDocument/2006/relationships/image" Target="../media/image13.emf"/><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DEFAULT">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showMasterSp="0" userDrawn="1">
  <p:cSld name="1a_Title Slide (Dark Blue)">
    <p:bg>
      <p:bgPr>
        <a:solidFill>
          <a:srgbClr val="003A78"/>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screen">
            <a:alphaModFix amt="10000"/>
          </a:blip>
          <a:srcRect l="3563" t="1480" r="17036" b="21954"/>
          <a:stretch>
            <a:fillRect/>
          </a:stretch>
        </p:blipFill>
        <p:spPr>
          <a:xfrm>
            <a:off x="0" y="0"/>
            <a:ext cx="12192000" cy="6858000"/>
          </a:xfrm>
          <a:prstGeom prst="rect">
            <a:avLst/>
          </a:prstGeom>
        </p:spPr>
      </p:pic>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a:xfrm>
            <a:off x="1047879" y="781737"/>
            <a:ext cx="1476408" cy="649577"/>
          </a:xfrm>
          <a:prstGeom prst="rect">
            <a:avLst/>
          </a:prstGeom>
        </p:spPr>
      </p:pic>
      <p:sp>
        <p:nvSpPr>
          <p:cNvPr id="9" name="Title 1"/>
          <p:cNvSpPr>
            <a:spLocks noGrp="1"/>
          </p:cNvSpPr>
          <p:nvPr>
            <p:ph type="ctrTitle" hasCustomPrompt="1"/>
          </p:nvPr>
        </p:nvSpPr>
        <p:spPr>
          <a:xfrm>
            <a:off x="1047879" y="2957275"/>
            <a:ext cx="6835200" cy="1206000"/>
          </a:xfrm>
        </p:spPr>
        <p:txBody>
          <a:bodyPr anchor="b" anchorCtr="0">
            <a:noAutofit/>
          </a:bodyPr>
          <a:lstStyle>
            <a:lvl1pPr>
              <a:defRPr sz="4265">
                <a:solidFill>
                  <a:schemeClr val="bg1"/>
                </a:solidFill>
              </a:defRPr>
            </a:lvl1pPr>
          </a:lstStyle>
          <a:p>
            <a:r>
              <a:rPr lang="en-GB" noProof="0" dirty="0"/>
              <a:t>Click to edit title 32 </a:t>
            </a:r>
            <a:r>
              <a:rPr lang="en-GB" noProof="0" dirty="0" err="1"/>
              <a:t>pt</a:t>
            </a:r>
            <a:endParaRPr lang="en-GB" noProof="0" dirty="0"/>
          </a:p>
        </p:txBody>
      </p:sp>
      <p:sp>
        <p:nvSpPr>
          <p:cNvPr id="10" name="Subtitle 2"/>
          <p:cNvSpPr>
            <a:spLocks noGrp="1"/>
          </p:cNvSpPr>
          <p:nvPr>
            <p:ph type="subTitle" idx="1" hasCustomPrompt="1"/>
          </p:nvPr>
        </p:nvSpPr>
        <p:spPr>
          <a:xfrm>
            <a:off x="1047879" y="4216629"/>
            <a:ext cx="6835200" cy="1206000"/>
          </a:xfrm>
        </p:spPr>
        <p:txBody>
          <a:bodyPr>
            <a:noAutofit/>
          </a:bodyPr>
          <a:lstStyle>
            <a:lvl1pPr marL="0" indent="0" algn="l">
              <a:buNone/>
              <a:defRPr sz="2400" b="1" baseline="0">
                <a:solidFill>
                  <a:schemeClr val="bg1"/>
                </a:solidFill>
              </a:defRPr>
            </a:lvl1pPr>
            <a:lvl2pPr marL="544195" indent="0" algn="ctr">
              <a:buNone/>
              <a:defRPr>
                <a:solidFill>
                  <a:schemeClr val="tx1">
                    <a:tint val="75000"/>
                  </a:schemeClr>
                </a:solidFill>
              </a:defRPr>
            </a:lvl2pPr>
            <a:lvl3pPr marL="1087755" indent="0" algn="ctr">
              <a:buNone/>
              <a:defRPr>
                <a:solidFill>
                  <a:schemeClr val="tx1">
                    <a:tint val="75000"/>
                  </a:schemeClr>
                </a:solidFill>
              </a:defRPr>
            </a:lvl3pPr>
            <a:lvl4pPr marL="1632585" indent="0" algn="ctr">
              <a:buNone/>
              <a:defRPr>
                <a:solidFill>
                  <a:schemeClr val="tx1">
                    <a:tint val="75000"/>
                  </a:schemeClr>
                </a:solidFill>
              </a:defRPr>
            </a:lvl4pPr>
            <a:lvl5pPr marL="2176780" indent="0" algn="ctr">
              <a:buNone/>
              <a:defRPr>
                <a:solidFill>
                  <a:schemeClr val="tx1">
                    <a:tint val="75000"/>
                  </a:schemeClr>
                </a:solidFill>
              </a:defRPr>
            </a:lvl5pPr>
            <a:lvl6pPr marL="2720340" indent="0" algn="ctr">
              <a:buNone/>
              <a:defRPr>
                <a:solidFill>
                  <a:schemeClr val="tx1">
                    <a:tint val="75000"/>
                  </a:schemeClr>
                </a:solidFill>
              </a:defRPr>
            </a:lvl6pPr>
            <a:lvl7pPr marL="3264535" indent="0" algn="ctr">
              <a:buNone/>
              <a:defRPr>
                <a:solidFill>
                  <a:schemeClr val="tx1">
                    <a:tint val="75000"/>
                  </a:schemeClr>
                </a:solidFill>
              </a:defRPr>
            </a:lvl7pPr>
            <a:lvl8pPr marL="3808095" indent="0" algn="ctr">
              <a:buNone/>
              <a:defRPr>
                <a:solidFill>
                  <a:schemeClr val="tx1">
                    <a:tint val="75000"/>
                  </a:schemeClr>
                </a:solidFill>
              </a:defRPr>
            </a:lvl8pPr>
            <a:lvl9pPr marL="4352290" indent="0" algn="ctr">
              <a:buNone/>
              <a:defRPr>
                <a:solidFill>
                  <a:schemeClr val="tx1">
                    <a:tint val="75000"/>
                  </a:schemeClr>
                </a:solidFill>
              </a:defRPr>
            </a:lvl9pPr>
          </a:lstStyle>
          <a:p>
            <a:r>
              <a:rPr lang="en-GB" noProof="0" dirty="0"/>
              <a:t>Click to edit subtitle 18 </a:t>
            </a:r>
            <a:r>
              <a:rPr lang="en-GB" noProof="0" dirty="0" err="1"/>
              <a:t>pt</a:t>
            </a:r>
            <a:endParaRPr lang="en-GB" noProof="0" dirty="0"/>
          </a:p>
        </p:txBody>
      </p:sp>
      <p:sp>
        <p:nvSpPr>
          <p:cNvPr id="11" name="Text Placeholder 7"/>
          <p:cNvSpPr>
            <a:spLocks noGrp="1"/>
          </p:cNvSpPr>
          <p:nvPr>
            <p:ph type="body" sz="quarter" idx="10" hasCustomPrompt="1"/>
          </p:nvPr>
        </p:nvSpPr>
        <p:spPr>
          <a:xfrm>
            <a:off x="1047878" y="5422631"/>
            <a:ext cx="6835199" cy="661211"/>
          </a:xfrm>
        </p:spPr>
        <p:txBody>
          <a:bodyPr>
            <a:noAutofit/>
          </a:bodyPr>
          <a:lstStyle>
            <a:lvl1pPr marL="0" indent="0">
              <a:buFontTx/>
              <a:buNone/>
              <a:defRPr sz="1865" b="1">
                <a:solidFill>
                  <a:schemeClr val="bg1"/>
                </a:solidFill>
              </a:defRPr>
            </a:lvl1pPr>
          </a:lstStyle>
          <a:p>
            <a:pPr lvl="0"/>
            <a:r>
              <a:rPr lang="en-GB" dirty="0"/>
              <a:t>Click to edit data 14 </a:t>
            </a:r>
            <a:r>
              <a:rPr lang="en-GB" dirty="0" err="1"/>
              <a:t>pt</a:t>
            </a:r>
            <a:endParaRPr lang="en-US" dirty="0"/>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userDrawn="1">
  <p:cSld name="1b_Title Slide (Coral Blue)">
    <p:bg>
      <p:bgPr>
        <a:solidFill>
          <a:schemeClr val="accent2"/>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alphaModFix amt="10000"/>
          </a:blip>
          <a:srcRect l="3563" t="1480" r="17036" b="21954"/>
          <a:stretch>
            <a:fillRect/>
          </a:stretch>
        </p:blipFill>
        <p:spPr>
          <a:xfrm>
            <a:off x="0" y="0"/>
            <a:ext cx="12192000" cy="6858000"/>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a:xfrm>
            <a:off x="1047879" y="781737"/>
            <a:ext cx="1476408" cy="649577"/>
          </a:xfrm>
          <a:prstGeom prst="rect">
            <a:avLst/>
          </a:prstGeom>
        </p:spPr>
      </p:pic>
      <p:sp>
        <p:nvSpPr>
          <p:cNvPr id="4" name="Title 1"/>
          <p:cNvSpPr>
            <a:spLocks noGrp="1"/>
          </p:cNvSpPr>
          <p:nvPr>
            <p:ph type="ctrTitle" hasCustomPrompt="1"/>
          </p:nvPr>
        </p:nvSpPr>
        <p:spPr>
          <a:xfrm>
            <a:off x="1047879" y="2957275"/>
            <a:ext cx="6835200" cy="1206000"/>
          </a:xfrm>
        </p:spPr>
        <p:txBody>
          <a:bodyPr anchor="b" anchorCtr="0">
            <a:noAutofit/>
          </a:bodyPr>
          <a:lstStyle>
            <a:lvl1pPr>
              <a:defRPr sz="4265">
                <a:solidFill>
                  <a:schemeClr val="bg1"/>
                </a:solidFill>
              </a:defRPr>
            </a:lvl1pPr>
          </a:lstStyle>
          <a:p>
            <a:r>
              <a:rPr lang="en-GB" noProof="0" dirty="0"/>
              <a:t>Click to edit title 32 </a:t>
            </a:r>
            <a:r>
              <a:rPr lang="en-GB" noProof="0" dirty="0" err="1"/>
              <a:t>pt</a:t>
            </a:r>
            <a:endParaRPr lang="en-GB" noProof="0" dirty="0"/>
          </a:p>
        </p:txBody>
      </p:sp>
      <p:sp>
        <p:nvSpPr>
          <p:cNvPr id="6" name="Subtitle 2"/>
          <p:cNvSpPr>
            <a:spLocks noGrp="1"/>
          </p:cNvSpPr>
          <p:nvPr>
            <p:ph type="subTitle" idx="1" hasCustomPrompt="1"/>
          </p:nvPr>
        </p:nvSpPr>
        <p:spPr>
          <a:xfrm>
            <a:off x="1047879" y="4216629"/>
            <a:ext cx="6835200" cy="1206000"/>
          </a:xfrm>
        </p:spPr>
        <p:txBody>
          <a:bodyPr>
            <a:noAutofit/>
          </a:bodyPr>
          <a:lstStyle>
            <a:lvl1pPr marL="0" indent="0" algn="l">
              <a:buNone/>
              <a:defRPr sz="2400" b="1" baseline="0">
                <a:solidFill>
                  <a:schemeClr val="bg1"/>
                </a:solidFill>
              </a:defRPr>
            </a:lvl1pPr>
            <a:lvl2pPr marL="544195" indent="0" algn="ctr">
              <a:buNone/>
              <a:defRPr>
                <a:solidFill>
                  <a:schemeClr val="tx1">
                    <a:tint val="75000"/>
                  </a:schemeClr>
                </a:solidFill>
              </a:defRPr>
            </a:lvl2pPr>
            <a:lvl3pPr marL="1087755" indent="0" algn="ctr">
              <a:buNone/>
              <a:defRPr>
                <a:solidFill>
                  <a:schemeClr val="tx1">
                    <a:tint val="75000"/>
                  </a:schemeClr>
                </a:solidFill>
              </a:defRPr>
            </a:lvl3pPr>
            <a:lvl4pPr marL="1632585" indent="0" algn="ctr">
              <a:buNone/>
              <a:defRPr>
                <a:solidFill>
                  <a:schemeClr val="tx1">
                    <a:tint val="75000"/>
                  </a:schemeClr>
                </a:solidFill>
              </a:defRPr>
            </a:lvl4pPr>
            <a:lvl5pPr marL="2176780" indent="0" algn="ctr">
              <a:buNone/>
              <a:defRPr>
                <a:solidFill>
                  <a:schemeClr val="tx1">
                    <a:tint val="75000"/>
                  </a:schemeClr>
                </a:solidFill>
              </a:defRPr>
            </a:lvl5pPr>
            <a:lvl6pPr marL="2720340" indent="0" algn="ctr">
              <a:buNone/>
              <a:defRPr>
                <a:solidFill>
                  <a:schemeClr val="tx1">
                    <a:tint val="75000"/>
                  </a:schemeClr>
                </a:solidFill>
              </a:defRPr>
            </a:lvl6pPr>
            <a:lvl7pPr marL="3264535" indent="0" algn="ctr">
              <a:buNone/>
              <a:defRPr>
                <a:solidFill>
                  <a:schemeClr val="tx1">
                    <a:tint val="75000"/>
                  </a:schemeClr>
                </a:solidFill>
              </a:defRPr>
            </a:lvl7pPr>
            <a:lvl8pPr marL="3808095" indent="0" algn="ctr">
              <a:buNone/>
              <a:defRPr>
                <a:solidFill>
                  <a:schemeClr val="tx1">
                    <a:tint val="75000"/>
                  </a:schemeClr>
                </a:solidFill>
              </a:defRPr>
            </a:lvl8pPr>
            <a:lvl9pPr marL="4352290" indent="0" algn="ctr">
              <a:buNone/>
              <a:defRPr>
                <a:solidFill>
                  <a:schemeClr val="tx1">
                    <a:tint val="75000"/>
                  </a:schemeClr>
                </a:solidFill>
              </a:defRPr>
            </a:lvl9pPr>
          </a:lstStyle>
          <a:p>
            <a:r>
              <a:rPr lang="en-GB" noProof="0" dirty="0"/>
              <a:t>Click to edit subtitle 18 </a:t>
            </a:r>
            <a:r>
              <a:rPr lang="en-GB" noProof="0" dirty="0" err="1"/>
              <a:t>pt</a:t>
            </a:r>
            <a:endParaRPr lang="en-GB" noProof="0" dirty="0"/>
          </a:p>
        </p:txBody>
      </p:sp>
      <p:sp>
        <p:nvSpPr>
          <p:cNvPr id="7" name="Text Placeholder 7"/>
          <p:cNvSpPr>
            <a:spLocks noGrp="1"/>
          </p:cNvSpPr>
          <p:nvPr>
            <p:ph type="body" sz="quarter" idx="10" hasCustomPrompt="1"/>
          </p:nvPr>
        </p:nvSpPr>
        <p:spPr>
          <a:xfrm>
            <a:off x="1047878" y="5422631"/>
            <a:ext cx="6835199" cy="661211"/>
          </a:xfrm>
        </p:spPr>
        <p:txBody>
          <a:bodyPr>
            <a:noAutofit/>
          </a:bodyPr>
          <a:lstStyle>
            <a:lvl1pPr marL="0" indent="0">
              <a:buFontTx/>
              <a:buNone/>
              <a:defRPr sz="1865" b="1">
                <a:solidFill>
                  <a:schemeClr val="bg1"/>
                </a:solidFill>
              </a:defRPr>
            </a:lvl1pPr>
          </a:lstStyle>
          <a:p>
            <a:pPr lvl="0"/>
            <a:r>
              <a:rPr lang="en-GB" dirty="0"/>
              <a:t>Click to edit data 14 </a:t>
            </a:r>
            <a:r>
              <a:rPr lang="en-GB" dirty="0" err="1"/>
              <a:t>pt</a:t>
            </a:r>
            <a:endParaRPr lang="en-US" dirty="0"/>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preserve="1" showMasterSp="0" userDrawn="1">
  <p:cSld name="1c_Title Slide (Honey)">
    <p:bg>
      <p:bgPr>
        <a:solidFill>
          <a:srgbClr val="F4B64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alphaModFix amt="10000"/>
          </a:blip>
          <a:srcRect l="3563" t="1480" r="17036" b="21954"/>
          <a:stretch>
            <a:fillRect/>
          </a:stretch>
        </p:blipFill>
        <p:spPr>
          <a:xfrm>
            <a:off x="0" y="0"/>
            <a:ext cx="12192000" cy="6858000"/>
          </a:xfrm>
          <a:prstGeom prst="rect">
            <a:avLst/>
          </a:prstGeom>
        </p:spPr>
      </p:pic>
      <p:pic>
        <p:nvPicPr>
          <p:cNvPr id="10" name="Immagine"/>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a:xfrm>
            <a:off x="1047879" y="778612"/>
            <a:ext cx="1476408" cy="649257"/>
          </a:xfrm>
          <a:prstGeom prst="rect">
            <a:avLst/>
          </a:prstGeom>
          <a:ln w="12700">
            <a:miter lim="400000"/>
            <a:headEnd/>
            <a:tailEnd/>
          </a:ln>
        </p:spPr>
      </p:pic>
      <p:sp>
        <p:nvSpPr>
          <p:cNvPr id="5" name="Title 1"/>
          <p:cNvSpPr>
            <a:spLocks noGrp="1"/>
          </p:cNvSpPr>
          <p:nvPr>
            <p:ph type="ctrTitle" hasCustomPrompt="1"/>
          </p:nvPr>
        </p:nvSpPr>
        <p:spPr>
          <a:xfrm>
            <a:off x="1047879" y="2957275"/>
            <a:ext cx="6835200" cy="1206000"/>
          </a:xfrm>
        </p:spPr>
        <p:txBody>
          <a:bodyPr anchor="b" anchorCtr="0">
            <a:noAutofit/>
          </a:bodyPr>
          <a:lstStyle>
            <a:lvl1pPr>
              <a:defRPr sz="4265">
                <a:solidFill>
                  <a:schemeClr val="tx1"/>
                </a:solidFill>
              </a:defRPr>
            </a:lvl1pPr>
          </a:lstStyle>
          <a:p>
            <a:r>
              <a:rPr lang="en-GB" noProof="0" dirty="0"/>
              <a:t>Click to edit title 32 </a:t>
            </a:r>
            <a:r>
              <a:rPr lang="en-GB" noProof="0" dirty="0" err="1"/>
              <a:t>pt</a:t>
            </a:r>
            <a:endParaRPr lang="en-GB" noProof="0" dirty="0"/>
          </a:p>
        </p:txBody>
      </p:sp>
      <p:sp>
        <p:nvSpPr>
          <p:cNvPr id="6" name="Subtitle 2"/>
          <p:cNvSpPr>
            <a:spLocks noGrp="1"/>
          </p:cNvSpPr>
          <p:nvPr>
            <p:ph type="subTitle" idx="1" hasCustomPrompt="1"/>
          </p:nvPr>
        </p:nvSpPr>
        <p:spPr>
          <a:xfrm>
            <a:off x="1047879" y="4216629"/>
            <a:ext cx="6835200" cy="1206000"/>
          </a:xfrm>
        </p:spPr>
        <p:txBody>
          <a:bodyPr>
            <a:noAutofit/>
          </a:bodyPr>
          <a:lstStyle>
            <a:lvl1pPr marL="0" indent="0" algn="l">
              <a:buNone/>
              <a:defRPr sz="2400" b="1" baseline="0">
                <a:solidFill>
                  <a:schemeClr val="tx1"/>
                </a:solidFill>
              </a:defRPr>
            </a:lvl1pPr>
            <a:lvl2pPr marL="544195" indent="0" algn="ctr">
              <a:buNone/>
              <a:defRPr>
                <a:solidFill>
                  <a:schemeClr val="tx1">
                    <a:tint val="75000"/>
                  </a:schemeClr>
                </a:solidFill>
              </a:defRPr>
            </a:lvl2pPr>
            <a:lvl3pPr marL="1087755" indent="0" algn="ctr">
              <a:buNone/>
              <a:defRPr>
                <a:solidFill>
                  <a:schemeClr val="tx1">
                    <a:tint val="75000"/>
                  </a:schemeClr>
                </a:solidFill>
              </a:defRPr>
            </a:lvl3pPr>
            <a:lvl4pPr marL="1632585" indent="0" algn="ctr">
              <a:buNone/>
              <a:defRPr>
                <a:solidFill>
                  <a:schemeClr val="tx1">
                    <a:tint val="75000"/>
                  </a:schemeClr>
                </a:solidFill>
              </a:defRPr>
            </a:lvl4pPr>
            <a:lvl5pPr marL="2176780" indent="0" algn="ctr">
              <a:buNone/>
              <a:defRPr>
                <a:solidFill>
                  <a:schemeClr val="tx1">
                    <a:tint val="75000"/>
                  </a:schemeClr>
                </a:solidFill>
              </a:defRPr>
            </a:lvl5pPr>
            <a:lvl6pPr marL="2720340" indent="0" algn="ctr">
              <a:buNone/>
              <a:defRPr>
                <a:solidFill>
                  <a:schemeClr val="tx1">
                    <a:tint val="75000"/>
                  </a:schemeClr>
                </a:solidFill>
              </a:defRPr>
            </a:lvl6pPr>
            <a:lvl7pPr marL="3264535" indent="0" algn="ctr">
              <a:buNone/>
              <a:defRPr>
                <a:solidFill>
                  <a:schemeClr val="tx1">
                    <a:tint val="75000"/>
                  </a:schemeClr>
                </a:solidFill>
              </a:defRPr>
            </a:lvl7pPr>
            <a:lvl8pPr marL="3808095" indent="0" algn="ctr">
              <a:buNone/>
              <a:defRPr>
                <a:solidFill>
                  <a:schemeClr val="tx1">
                    <a:tint val="75000"/>
                  </a:schemeClr>
                </a:solidFill>
              </a:defRPr>
            </a:lvl8pPr>
            <a:lvl9pPr marL="4352290" indent="0" algn="ctr">
              <a:buNone/>
              <a:defRPr>
                <a:solidFill>
                  <a:schemeClr val="tx1">
                    <a:tint val="75000"/>
                  </a:schemeClr>
                </a:solidFill>
              </a:defRPr>
            </a:lvl9pPr>
          </a:lstStyle>
          <a:p>
            <a:r>
              <a:rPr lang="en-GB" noProof="0" dirty="0"/>
              <a:t>Click to edit subtitle 18 </a:t>
            </a:r>
            <a:r>
              <a:rPr lang="en-GB" noProof="0" dirty="0" err="1"/>
              <a:t>pt</a:t>
            </a:r>
            <a:endParaRPr lang="en-GB" noProof="0" dirty="0"/>
          </a:p>
        </p:txBody>
      </p:sp>
      <p:sp>
        <p:nvSpPr>
          <p:cNvPr id="7" name="Text Placeholder 7"/>
          <p:cNvSpPr>
            <a:spLocks noGrp="1"/>
          </p:cNvSpPr>
          <p:nvPr>
            <p:ph type="body" sz="quarter" idx="10" hasCustomPrompt="1"/>
          </p:nvPr>
        </p:nvSpPr>
        <p:spPr>
          <a:xfrm>
            <a:off x="1047878" y="5422631"/>
            <a:ext cx="6835199" cy="661211"/>
          </a:xfrm>
        </p:spPr>
        <p:txBody>
          <a:bodyPr>
            <a:noAutofit/>
          </a:bodyPr>
          <a:lstStyle>
            <a:lvl1pPr marL="0" indent="0">
              <a:buFontTx/>
              <a:buNone/>
              <a:defRPr sz="1865" b="1">
                <a:solidFill>
                  <a:schemeClr val="tx1"/>
                </a:solidFill>
              </a:defRPr>
            </a:lvl1pPr>
          </a:lstStyle>
          <a:p>
            <a:pPr lvl="0"/>
            <a:r>
              <a:rPr lang="en-GB" dirty="0"/>
              <a:t>Click to edit data 14 </a:t>
            </a:r>
            <a:r>
              <a:rPr lang="en-GB" dirty="0" err="1"/>
              <a:t>pt</a:t>
            </a:r>
            <a:endParaRPr lang="en-US" dirty="0"/>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preserve="1" showMasterSp="0" userDrawn="1">
  <p:cSld name="1d_Title Slide (Dark Blue + seagull)">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a:xfrm>
            <a:off x="1047879" y="781737"/>
            <a:ext cx="1476408" cy="649577"/>
          </a:xfrm>
          <a:prstGeom prst="rect">
            <a:avLst/>
          </a:prstGeom>
        </p:spPr>
      </p:pic>
      <p:sp>
        <p:nvSpPr>
          <p:cNvPr id="3" name="Title 1"/>
          <p:cNvSpPr>
            <a:spLocks noGrp="1"/>
          </p:cNvSpPr>
          <p:nvPr>
            <p:ph type="ctrTitle" hasCustomPrompt="1"/>
          </p:nvPr>
        </p:nvSpPr>
        <p:spPr>
          <a:xfrm>
            <a:off x="1047879" y="2957275"/>
            <a:ext cx="6835200" cy="1206000"/>
          </a:xfrm>
        </p:spPr>
        <p:txBody>
          <a:bodyPr anchor="b" anchorCtr="0">
            <a:noAutofit/>
          </a:bodyPr>
          <a:lstStyle>
            <a:lvl1pPr>
              <a:defRPr sz="4265">
                <a:solidFill>
                  <a:schemeClr val="bg1"/>
                </a:solidFill>
              </a:defRPr>
            </a:lvl1pPr>
          </a:lstStyle>
          <a:p>
            <a:r>
              <a:rPr lang="en-GB" noProof="0" dirty="0"/>
              <a:t>Click to edit title 32 </a:t>
            </a:r>
            <a:r>
              <a:rPr lang="en-GB" noProof="0" dirty="0" err="1"/>
              <a:t>pt</a:t>
            </a:r>
            <a:endParaRPr lang="en-GB" noProof="0" dirty="0"/>
          </a:p>
        </p:txBody>
      </p:sp>
      <p:sp>
        <p:nvSpPr>
          <p:cNvPr id="4" name="Subtitle 2"/>
          <p:cNvSpPr>
            <a:spLocks noGrp="1"/>
          </p:cNvSpPr>
          <p:nvPr>
            <p:ph type="subTitle" idx="1" hasCustomPrompt="1"/>
          </p:nvPr>
        </p:nvSpPr>
        <p:spPr>
          <a:xfrm>
            <a:off x="1047879" y="4216629"/>
            <a:ext cx="6835200" cy="1206000"/>
          </a:xfrm>
        </p:spPr>
        <p:txBody>
          <a:bodyPr>
            <a:noAutofit/>
          </a:bodyPr>
          <a:lstStyle>
            <a:lvl1pPr marL="0" indent="0" algn="l">
              <a:buNone/>
              <a:defRPr sz="2400" b="1" baseline="0">
                <a:solidFill>
                  <a:schemeClr val="bg1"/>
                </a:solidFill>
              </a:defRPr>
            </a:lvl1pPr>
            <a:lvl2pPr marL="544195" indent="0" algn="ctr">
              <a:buNone/>
              <a:defRPr>
                <a:solidFill>
                  <a:schemeClr val="tx1">
                    <a:tint val="75000"/>
                  </a:schemeClr>
                </a:solidFill>
              </a:defRPr>
            </a:lvl2pPr>
            <a:lvl3pPr marL="1087755" indent="0" algn="ctr">
              <a:buNone/>
              <a:defRPr>
                <a:solidFill>
                  <a:schemeClr val="tx1">
                    <a:tint val="75000"/>
                  </a:schemeClr>
                </a:solidFill>
              </a:defRPr>
            </a:lvl3pPr>
            <a:lvl4pPr marL="1632585" indent="0" algn="ctr">
              <a:buNone/>
              <a:defRPr>
                <a:solidFill>
                  <a:schemeClr val="tx1">
                    <a:tint val="75000"/>
                  </a:schemeClr>
                </a:solidFill>
              </a:defRPr>
            </a:lvl4pPr>
            <a:lvl5pPr marL="2176780" indent="0" algn="ctr">
              <a:buNone/>
              <a:defRPr>
                <a:solidFill>
                  <a:schemeClr val="tx1">
                    <a:tint val="75000"/>
                  </a:schemeClr>
                </a:solidFill>
              </a:defRPr>
            </a:lvl5pPr>
            <a:lvl6pPr marL="2720340" indent="0" algn="ctr">
              <a:buNone/>
              <a:defRPr>
                <a:solidFill>
                  <a:schemeClr val="tx1">
                    <a:tint val="75000"/>
                  </a:schemeClr>
                </a:solidFill>
              </a:defRPr>
            </a:lvl6pPr>
            <a:lvl7pPr marL="3264535" indent="0" algn="ctr">
              <a:buNone/>
              <a:defRPr>
                <a:solidFill>
                  <a:schemeClr val="tx1">
                    <a:tint val="75000"/>
                  </a:schemeClr>
                </a:solidFill>
              </a:defRPr>
            </a:lvl7pPr>
            <a:lvl8pPr marL="3808095" indent="0" algn="ctr">
              <a:buNone/>
              <a:defRPr>
                <a:solidFill>
                  <a:schemeClr val="tx1">
                    <a:tint val="75000"/>
                  </a:schemeClr>
                </a:solidFill>
              </a:defRPr>
            </a:lvl8pPr>
            <a:lvl9pPr marL="4352290" indent="0" algn="ctr">
              <a:buNone/>
              <a:defRPr>
                <a:solidFill>
                  <a:schemeClr val="tx1">
                    <a:tint val="75000"/>
                  </a:schemeClr>
                </a:solidFill>
              </a:defRPr>
            </a:lvl9pPr>
          </a:lstStyle>
          <a:p>
            <a:r>
              <a:rPr lang="en-GB" noProof="0" dirty="0"/>
              <a:t>Click to edit subtitle 18 </a:t>
            </a:r>
            <a:r>
              <a:rPr lang="en-GB" noProof="0" dirty="0" err="1"/>
              <a:t>pt</a:t>
            </a:r>
            <a:endParaRPr lang="en-GB" noProof="0" dirty="0"/>
          </a:p>
        </p:txBody>
      </p:sp>
      <p:sp>
        <p:nvSpPr>
          <p:cNvPr id="5" name="Text Placeholder 7"/>
          <p:cNvSpPr>
            <a:spLocks noGrp="1"/>
          </p:cNvSpPr>
          <p:nvPr>
            <p:ph type="body" sz="quarter" idx="10" hasCustomPrompt="1"/>
          </p:nvPr>
        </p:nvSpPr>
        <p:spPr>
          <a:xfrm>
            <a:off x="1047878" y="5422631"/>
            <a:ext cx="6835199" cy="661211"/>
          </a:xfrm>
        </p:spPr>
        <p:txBody>
          <a:bodyPr>
            <a:noAutofit/>
          </a:bodyPr>
          <a:lstStyle>
            <a:lvl1pPr marL="0" indent="0">
              <a:buFontTx/>
              <a:buNone/>
              <a:defRPr sz="1865" b="1">
                <a:solidFill>
                  <a:schemeClr val="bg1"/>
                </a:solidFill>
              </a:defRPr>
            </a:lvl1pPr>
          </a:lstStyle>
          <a:p>
            <a:pPr lvl="0"/>
            <a:r>
              <a:rPr lang="en-GB" dirty="0"/>
              <a:t>Click to edit data 14 </a:t>
            </a:r>
            <a:r>
              <a:rPr lang="en-GB" dirty="0" err="1"/>
              <a:t>pt</a:t>
            </a:r>
            <a:endParaRPr lang="en-US" dirty="0"/>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preserve="1" showMasterSp="0" userDrawn="1">
  <p:cSld name="2a_Section slide">
    <p:bg>
      <p:bgPr>
        <a:solidFill>
          <a:schemeClr val="bg1"/>
        </a:solidFill>
        <a:effectLst/>
      </p:bgPr>
    </p:bg>
    <p:spTree>
      <p:nvGrpSpPr>
        <p:cNvPr id="1" name=""/>
        <p:cNvGrpSpPr/>
        <p:nvPr/>
      </p:nvGrpSpPr>
      <p:grpSpPr>
        <a:xfrm>
          <a:off x="0" y="0"/>
          <a:ext cx="0" cy="0"/>
          <a:chOff x="0" y="0"/>
          <a:chExt cx="0" cy="0"/>
        </a:xfrm>
      </p:grpSpPr>
      <p:pic>
        <p:nvPicPr>
          <p:cNvPr id="3" name="Picture 2" descr="A road with a red car on the road surrounded by trees and water&#10;&#10;Description automatically generated"/>
          <p:cNvPicPr>
            <a:picLocks noChangeAspect="1"/>
          </p:cNvPicPr>
          <p:nvPr userDrawn="1"/>
        </p:nvPicPr>
        <p:blipFill rotWithShape="1">
          <a:blip r:embed="rId2" cstate="screen"/>
          <a:srcRect/>
          <a:stretch>
            <a:fillRect/>
          </a:stretch>
        </p:blipFill>
        <p:spPr>
          <a:xfrm>
            <a:off x="0" y="0"/>
            <a:ext cx="12192000" cy="6858000"/>
          </a:xfrm>
          <a:prstGeom prst="rect">
            <a:avLst/>
          </a:prstGeom>
        </p:spPr>
      </p:pic>
      <p:sp>
        <p:nvSpPr>
          <p:cNvPr id="8" name="Square"/>
          <p:cNvSpPr/>
          <p:nvPr/>
        </p:nvSpPr>
        <p:spPr>
          <a:xfrm>
            <a:off x="0" y="1"/>
            <a:ext cx="12192000" cy="6858000"/>
          </a:xfrm>
          <a:prstGeom prst="rect">
            <a:avLst/>
          </a:prstGeom>
          <a:gradFill flip="none" rotWithShape="1">
            <a:gsLst>
              <a:gs pos="0">
                <a:srgbClr val="000000">
                  <a:alpha val="90000"/>
                </a:srgbClr>
              </a:gs>
              <a:gs pos="100000">
                <a:srgbClr val="000000">
                  <a:alpha val="0"/>
                </a:srgbClr>
              </a:gs>
            </a:gsLst>
            <a:lin ang="0" scaled="0"/>
          </a:gradFill>
          <a:ln w="12700" cap="flat">
            <a:noFill/>
            <a:miter lim="400000"/>
          </a:ln>
          <a:effectLst/>
        </p:spPr>
        <p:txBody>
          <a:bodyPr wrap="square" lIns="67733" tIns="67733" rIns="67733" bIns="67733" numCol="1" anchor="ctr">
            <a:noAutofit/>
          </a:bodyPr>
          <a:lstStyle/>
          <a:p>
            <a:pPr defTabSz="1100455">
              <a:defRPr sz="3000">
                <a:solidFill>
                  <a:srgbClr val="FFFFFF"/>
                </a:solidFill>
                <a:latin typeface="Helvetica Neue Medium"/>
                <a:ea typeface="Helvetica Neue Medium"/>
                <a:cs typeface="Helvetica Neue Medium"/>
                <a:sym typeface="Helvetica Neue Medium"/>
              </a:defRPr>
            </a:pPr>
            <a:endParaRPr sz="4000"/>
          </a:p>
        </p:txBody>
      </p:sp>
      <p:pic>
        <p:nvPicPr>
          <p:cNvPr id="12" name="Immagine"/>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a:xfrm>
            <a:off x="10972484" y="6148378"/>
            <a:ext cx="850737" cy="375841"/>
          </a:xfrm>
          <a:prstGeom prst="rect">
            <a:avLst/>
          </a:prstGeom>
          <a:ln w="12700">
            <a:miter lim="400000"/>
            <a:headEnd/>
            <a:tailEnd/>
          </a:ln>
        </p:spPr>
      </p:pic>
      <p:sp>
        <p:nvSpPr>
          <p:cNvPr id="5" name="Title 1"/>
          <p:cNvSpPr>
            <a:spLocks noGrp="1"/>
          </p:cNvSpPr>
          <p:nvPr>
            <p:ph type="ctrTitle" hasCustomPrompt="1"/>
          </p:nvPr>
        </p:nvSpPr>
        <p:spPr>
          <a:xfrm>
            <a:off x="1047879" y="1248861"/>
            <a:ext cx="9002837" cy="1206000"/>
          </a:xfrm>
        </p:spPr>
        <p:txBody>
          <a:bodyPr anchor="b" anchorCtr="0">
            <a:noAutofit/>
          </a:bodyPr>
          <a:lstStyle>
            <a:lvl1pPr>
              <a:defRPr sz="4265">
                <a:solidFill>
                  <a:schemeClr val="bg1"/>
                </a:solidFill>
              </a:defRPr>
            </a:lvl1pPr>
          </a:lstStyle>
          <a:p>
            <a:r>
              <a:rPr lang="en-GB" noProof="0" dirty="0"/>
              <a:t>Click to edit title 32 </a:t>
            </a:r>
            <a:r>
              <a:rPr lang="en-GB" noProof="0" dirty="0" err="1"/>
              <a:t>pt</a:t>
            </a:r>
            <a:endParaRPr lang="en-GB" noProof="0" dirty="0"/>
          </a:p>
        </p:txBody>
      </p:sp>
      <p:sp>
        <p:nvSpPr>
          <p:cNvPr id="6" name="Text Placeholder 5"/>
          <p:cNvSpPr>
            <a:spLocks noGrp="1"/>
          </p:cNvSpPr>
          <p:nvPr>
            <p:ph type="body" sz="quarter" idx="10" hasCustomPrompt="1"/>
          </p:nvPr>
        </p:nvSpPr>
        <p:spPr>
          <a:xfrm>
            <a:off x="1047879" y="2567635"/>
            <a:ext cx="9019093" cy="3041503"/>
          </a:xfrm>
        </p:spPr>
        <p:txBody>
          <a:bodyPr>
            <a:noAutofit/>
          </a:bodyPr>
          <a:lstStyle>
            <a:lvl1pPr>
              <a:defRPr sz="24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text 18 </a:t>
            </a:r>
            <a:r>
              <a:rPr lang="en-GB" dirty="0" err="1"/>
              <a:t>pt</a:t>
            </a:r>
            <a:endParaRPr lang="en-US" dirty="0"/>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preserve="1" showMasterSp="0" userDrawn="1">
  <p:cSld name="2b_Section slide">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srcRect/>
          <a:stretch>
            <a:fillRect/>
          </a:stretch>
        </p:blipFill>
        <p:spPr>
          <a:xfrm>
            <a:off x="0" y="0"/>
            <a:ext cx="12192000" cy="6858000"/>
          </a:xfrm>
          <a:prstGeom prst="rect">
            <a:avLst/>
          </a:prstGeom>
        </p:spPr>
      </p:pic>
      <p:sp>
        <p:nvSpPr>
          <p:cNvPr id="8" name="Square"/>
          <p:cNvSpPr/>
          <p:nvPr userDrawn="1"/>
        </p:nvSpPr>
        <p:spPr>
          <a:xfrm>
            <a:off x="0" y="1"/>
            <a:ext cx="6860696" cy="6858000"/>
          </a:xfrm>
          <a:prstGeom prst="rect">
            <a:avLst/>
          </a:prstGeom>
          <a:gradFill flip="none" rotWithShape="1">
            <a:gsLst>
              <a:gs pos="0">
                <a:srgbClr val="000000">
                  <a:alpha val="70000"/>
                </a:srgbClr>
              </a:gs>
              <a:gs pos="100000">
                <a:srgbClr val="000000">
                  <a:alpha val="0"/>
                </a:srgbClr>
              </a:gs>
            </a:gsLst>
            <a:lin ang="0" scaled="0"/>
          </a:gradFill>
          <a:ln w="12700" cap="flat">
            <a:noFill/>
            <a:miter lim="400000"/>
          </a:ln>
          <a:effectLst/>
        </p:spPr>
        <p:txBody>
          <a:bodyPr wrap="square" lIns="67733" tIns="67733" rIns="67733" bIns="67733" numCol="1" anchor="ctr">
            <a:noAutofit/>
          </a:bodyPr>
          <a:lstStyle/>
          <a:p>
            <a:pPr defTabSz="1100455">
              <a:defRPr sz="3000">
                <a:solidFill>
                  <a:srgbClr val="FFFFFF"/>
                </a:solidFill>
                <a:latin typeface="Helvetica Neue Medium"/>
                <a:ea typeface="Helvetica Neue Medium"/>
                <a:cs typeface="Helvetica Neue Medium"/>
                <a:sym typeface="Helvetica Neue Medium"/>
              </a:defRPr>
            </a:pPr>
            <a:endParaRPr sz="4000"/>
          </a:p>
        </p:txBody>
      </p:sp>
      <p:pic>
        <p:nvPicPr>
          <p:cNvPr id="12" name="Immagine"/>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a:xfrm>
            <a:off x="10972484" y="6148378"/>
            <a:ext cx="850737" cy="375841"/>
          </a:xfrm>
          <a:prstGeom prst="rect">
            <a:avLst/>
          </a:prstGeom>
          <a:ln w="12700">
            <a:miter lim="400000"/>
            <a:headEnd/>
            <a:tailEnd/>
          </a:ln>
        </p:spPr>
      </p:pic>
      <p:sp>
        <p:nvSpPr>
          <p:cNvPr id="2" name="Title 1"/>
          <p:cNvSpPr>
            <a:spLocks noGrp="1"/>
          </p:cNvSpPr>
          <p:nvPr>
            <p:ph type="ctrTitle" hasCustomPrompt="1"/>
          </p:nvPr>
        </p:nvSpPr>
        <p:spPr>
          <a:xfrm>
            <a:off x="1047879" y="1248861"/>
            <a:ext cx="9002837" cy="1206000"/>
          </a:xfrm>
        </p:spPr>
        <p:txBody>
          <a:bodyPr anchor="b" anchorCtr="0">
            <a:noAutofit/>
          </a:bodyPr>
          <a:lstStyle>
            <a:lvl1pPr>
              <a:defRPr sz="4265">
                <a:solidFill>
                  <a:schemeClr val="bg1"/>
                </a:solidFill>
              </a:defRPr>
            </a:lvl1pPr>
          </a:lstStyle>
          <a:p>
            <a:r>
              <a:rPr lang="en-GB" noProof="0" dirty="0"/>
              <a:t>Click to edit title 32 </a:t>
            </a:r>
            <a:r>
              <a:rPr lang="en-GB" noProof="0" dirty="0" err="1"/>
              <a:t>pt</a:t>
            </a:r>
            <a:endParaRPr lang="en-GB" noProof="0" dirty="0"/>
          </a:p>
        </p:txBody>
      </p:sp>
      <p:sp>
        <p:nvSpPr>
          <p:cNvPr id="6" name="Text Placeholder 5"/>
          <p:cNvSpPr>
            <a:spLocks noGrp="1"/>
          </p:cNvSpPr>
          <p:nvPr>
            <p:ph type="body" sz="quarter" idx="10" hasCustomPrompt="1"/>
          </p:nvPr>
        </p:nvSpPr>
        <p:spPr>
          <a:xfrm>
            <a:off x="1047879" y="2567635"/>
            <a:ext cx="9019093" cy="3041503"/>
          </a:xfrm>
        </p:spPr>
        <p:txBody>
          <a:bodyPr>
            <a:noAutofit/>
          </a:bodyPr>
          <a:lstStyle>
            <a:lvl1pPr>
              <a:defRPr sz="24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text 18 </a:t>
            </a:r>
            <a:r>
              <a:rPr lang="en-GB" dirty="0" err="1"/>
              <a:t>pt</a:t>
            </a:r>
            <a:endParaRPr lang="en-US" dirty="0"/>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preserve="1" showMasterSp="0" userDrawn="1">
  <p:cSld name="3a_Breaker slide">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srcRect/>
          <a:stretch>
            <a:fillRect/>
          </a:stretch>
        </p:blipFill>
        <p:spPr>
          <a:xfrm>
            <a:off x="0" y="0"/>
            <a:ext cx="12192000" cy="6858000"/>
          </a:xfrm>
          <a:prstGeom prst="rect">
            <a:avLst/>
          </a:prstGeom>
        </p:spPr>
      </p:pic>
      <p:sp>
        <p:nvSpPr>
          <p:cNvPr id="3" name="Square"/>
          <p:cNvSpPr/>
          <p:nvPr userDrawn="1"/>
        </p:nvSpPr>
        <p:spPr>
          <a:xfrm>
            <a:off x="0" y="1"/>
            <a:ext cx="6860696" cy="6858000"/>
          </a:xfrm>
          <a:prstGeom prst="rect">
            <a:avLst/>
          </a:prstGeom>
          <a:gradFill flip="none" rotWithShape="1">
            <a:gsLst>
              <a:gs pos="0">
                <a:srgbClr val="000000">
                  <a:alpha val="70000"/>
                </a:srgbClr>
              </a:gs>
              <a:gs pos="100000">
                <a:srgbClr val="000000">
                  <a:alpha val="0"/>
                </a:srgbClr>
              </a:gs>
            </a:gsLst>
            <a:lin ang="0" scaled="0"/>
          </a:gradFill>
          <a:ln w="12700" cap="flat">
            <a:noFill/>
            <a:miter lim="400000"/>
          </a:ln>
          <a:effectLst/>
        </p:spPr>
        <p:txBody>
          <a:bodyPr wrap="square" lIns="67733" tIns="67733" rIns="67733" bIns="67733" numCol="1" anchor="ctr">
            <a:noAutofit/>
          </a:bodyPr>
          <a:lstStyle/>
          <a:p>
            <a:pPr defTabSz="1100455">
              <a:defRPr sz="3000">
                <a:solidFill>
                  <a:srgbClr val="FFFFFF"/>
                </a:solidFill>
                <a:latin typeface="Helvetica Neue Medium"/>
                <a:ea typeface="Helvetica Neue Medium"/>
                <a:cs typeface="Helvetica Neue Medium"/>
                <a:sym typeface="Helvetica Neue Medium"/>
              </a:defRPr>
            </a:pPr>
            <a:endParaRPr sz="4000"/>
          </a:p>
        </p:txBody>
      </p:sp>
      <p:pic>
        <p:nvPicPr>
          <p:cNvPr id="12" name="Immagine"/>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a:xfrm>
            <a:off x="10972484" y="6148378"/>
            <a:ext cx="850737" cy="375841"/>
          </a:xfrm>
          <a:prstGeom prst="rect">
            <a:avLst/>
          </a:prstGeom>
          <a:ln w="12700">
            <a:miter lim="400000"/>
            <a:headEnd/>
            <a:tailEnd/>
          </a:ln>
        </p:spPr>
      </p:pic>
      <p:sp>
        <p:nvSpPr>
          <p:cNvPr id="4" name="Title 1"/>
          <p:cNvSpPr>
            <a:spLocks noGrp="1"/>
          </p:cNvSpPr>
          <p:nvPr>
            <p:ph type="ctrTitle" hasCustomPrompt="1"/>
          </p:nvPr>
        </p:nvSpPr>
        <p:spPr>
          <a:xfrm>
            <a:off x="1047879" y="2957275"/>
            <a:ext cx="6835200" cy="1206000"/>
          </a:xfrm>
        </p:spPr>
        <p:txBody>
          <a:bodyPr anchor="b" anchorCtr="0">
            <a:noAutofit/>
          </a:bodyPr>
          <a:lstStyle>
            <a:lvl1pPr>
              <a:defRPr sz="4265">
                <a:solidFill>
                  <a:schemeClr val="bg1"/>
                </a:solidFill>
              </a:defRPr>
            </a:lvl1pPr>
          </a:lstStyle>
          <a:p>
            <a:r>
              <a:rPr lang="en-GB" noProof="0" dirty="0"/>
              <a:t>Click to edit title 32 </a:t>
            </a:r>
            <a:r>
              <a:rPr lang="en-GB" noProof="0" dirty="0" err="1"/>
              <a:t>pt</a:t>
            </a:r>
            <a:endParaRPr lang="en-GB" noProof="0" dirty="0"/>
          </a:p>
        </p:txBody>
      </p:sp>
      <p:sp>
        <p:nvSpPr>
          <p:cNvPr id="5" name="Subtitle 2"/>
          <p:cNvSpPr>
            <a:spLocks noGrp="1"/>
          </p:cNvSpPr>
          <p:nvPr>
            <p:ph type="subTitle" idx="1" hasCustomPrompt="1"/>
          </p:nvPr>
        </p:nvSpPr>
        <p:spPr>
          <a:xfrm>
            <a:off x="1047879" y="4216629"/>
            <a:ext cx="6835200" cy="1206000"/>
          </a:xfrm>
        </p:spPr>
        <p:txBody>
          <a:bodyPr>
            <a:noAutofit/>
          </a:bodyPr>
          <a:lstStyle>
            <a:lvl1pPr marL="0" indent="0" algn="l">
              <a:buNone/>
              <a:defRPr sz="2400" b="1" baseline="0">
                <a:solidFill>
                  <a:schemeClr val="bg1"/>
                </a:solidFill>
              </a:defRPr>
            </a:lvl1pPr>
            <a:lvl2pPr marL="544195" indent="0" algn="ctr">
              <a:buNone/>
              <a:defRPr>
                <a:solidFill>
                  <a:schemeClr val="tx1">
                    <a:tint val="75000"/>
                  </a:schemeClr>
                </a:solidFill>
              </a:defRPr>
            </a:lvl2pPr>
            <a:lvl3pPr marL="1087755" indent="0" algn="ctr">
              <a:buNone/>
              <a:defRPr>
                <a:solidFill>
                  <a:schemeClr val="tx1">
                    <a:tint val="75000"/>
                  </a:schemeClr>
                </a:solidFill>
              </a:defRPr>
            </a:lvl3pPr>
            <a:lvl4pPr marL="1632585" indent="0" algn="ctr">
              <a:buNone/>
              <a:defRPr>
                <a:solidFill>
                  <a:schemeClr val="tx1">
                    <a:tint val="75000"/>
                  </a:schemeClr>
                </a:solidFill>
              </a:defRPr>
            </a:lvl4pPr>
            <a:lvl5pPr marL="2176780" indent="0" algn="ctr">
              <a:buNone/>
              <a:defRPr>
                <a:solidFill>
                  <a:schemeClr val="tx1">
                    <a:tint val="75000"/>
                  </a:schemeClr>
                </a:solidFill>
              </a:defRPr>
            </a:lvl5pPr>
            <a:lvl6pPr marL="2720340" indent="0" algn="ctr">
              <a:buNone/>
              <a:defRPr>
                <a:solidFill>
                  <a:schemeClr val="tx1">
                    <a:tint val="75000"/>
                  </a:schemeClr>
                </a:solidFill>
              </a:defRPr>
            </a:lvl6pPr>
            <a:lvl7pPr marL="3264535" indent="0" algn="ctr">
              <a:buNone/>
              <a:defRPr>
                <a:solidFill>
                  <a:schemeClr val="tx1">
                    <a:tint val="75000"/>
                  </a:schemeClr>
                </a:solidFill>
              </a:defRPr>
            </a:lvl7pPr>
            <a:lvl8pPr marL="3808095" indent="0" algn="ctr">
              <a:buNone/>
              <a:defRPr>
                <a:solidFill>
                  <a:schemeClr val="tx1">
                    <a:tint val="75000"/>
                  </a:schemeClr>
                </a:solidFill>
              </a:defRPr>
            </a:lvl8pPr>
            <a:lvl9pPr marL="4352290" indent="0" algn="ctr">
              <a:buNone/>
              <a:defRPr>
                <a:solidFill>
                  <a:schemeClr val="tx1">
                    <a:tint val="75000"/>
                  </a:schemeClr>
                </a:solidFill>
              </a:defRPr>
            </a:lvl9pPr>
          </a:lstStyle>
          <a:p>
            <a:r>
              <a:rPr lang="en-GB" noProof="0" dirty="0"/>
              <a:t>Click to edit subtitle 18 </a:t>
            </a:r>
            <a:r>
              <a:rPr lang="en-GB" noProof="0" dirty="0" err="1"/>
              <a:t>pt</a:t>
            </a:r>
            <a:endParaRPr lang="en-GB" noProof="0" dirty="0"/>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preserve="1" showMasterSp="0" userDrawn="1">
  <p:cSld name="3b_Breaker slide">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screen"/>
          <a:srcRect/>
          <a:stretch>
            <a:fillRect/>
          </a:stretch>
        </p:blipFill>
        <p:spPr>
          <a:xfrm>
            <a:off x="0" y="0"/>
            <a:ext cx="12192000" cy="6858000"/>
          </a:xfrm>
          <a:prstGeom prst="rect">
            <a:avLst/>
          </a:prstGeom>
        </p:spPr>
      </p:pic>
      <p:sp>
        <p:nvSpPr>
          <p:cNvPr id="8" name="Square"/>
          <p:cNvSpPr/>
          <p:nvPr userDrawn="1"/>
        </p:nvSpPr>
        <p:spPr>
          <a:xfrm>
            <a:off x="0" y="1"/>
            <a:ext cx="6860696" cy="6858000"/>
          </a:xfrm>
          <a:prstGeom prst="rect">
            <a:avLst/>
          </a:prstGeom>
          <a:gradFill flip="none" rotWithShape="1">
            <a:gsLst>
              <a:gs pos="0">
                <a:srgbClr val="000000">
                  <a:alpha val="70000"/>
                </a:srgbClr>
              </a:gs>
              <a:gs pos="100000">
                <a:srgbClr val="000000">
                  <a:alpha val="0"/>
                </a:srgbClr>
              </a:gs>
            </a:gsLst>
            <a:lin ang="0" scaled="0"/>
          </a:gradFill>
          <a:ln w="12700" cap="flat">
            <a:noFill/>
            <a:miter lim="400000"/>
          </a:ln>
          <a:effectLst/>
        </p:spPr>
        <p:txBody>
          <a:bodyPr wrap="square" lIns="67733" tIns="67733" rIns="67733" bIns="67733" numCol="1" anchor="ctr">
            <a:noAutofit/>
          </a:bodyPr>
          <a:lstStyle/>
          <a:p>
            <a:pPr defTabSz="1100455">
              <a:defRPr sz="3000">
                <a:solidFill>
                  <a:srgbClr val="FFFFFF"/>
                </a:solidFill>
                <a:latin typeface="Helvetica Neue Medium"/>
                <a:ea typeface="Helvetica Neue Medium"/>
                <a:cs typeface="Helvetica Neue Medium"/>
                <a:sym typeface="Helvetica Neue Medium"/>
              </a:defRPr>
            </a:pPr>
            <a:endParaRPr sz="4000"/>
          </a:p>
        </p:txBody>
      </p:sp>
      <p:pic>
        <p:nvPicPr>
          <p:cNvPr id="12" name="Immagine"/>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a:xfrm>
            <a:off x="10972484" y="6148378"/>
            <a:ext cx="850737" cy="375841"/>
          </a:xfrm>
          <a:prstGeom prst="rect">
            <a:avLst/>
          </a:prstGeom>
          <a:ln w="12700">
            <a:miter lim="400000"/>
            <a:headEnd/>
            <a:tailEnd/>
          </a:ln>
        </p:spPr>
      </p:pic>
      <p:sp>
        <p:nvSpPr>
          <p:cNvPr id="3" name="Title 1"/>
          <p:cNvSpPr>
            <a:spLocks noGrp="1"/>
          </p:cNvSpPr>
          <p:nvPr>
            <p:ph type="ctrTitle" hasCustomPrompt="1"/>
          </p:nvPr>
        </p:nvSpPr>
        <p:spPr>
          <a:xfrm>
            <a:off x="1047879" y="2957275"/>
            <a:ext cx="6835200" cy="1206000"/>
          </a:xfrm>
        </p:spPr>
        <p:txBody>
          <a:bodyPr anchor="b" anchorCtr="0">
            <a:noAutofit/>
          </a:bodyPr>
          <a:lstStyle>
            <a:lvl1pPr>
              <a:defRPr sz="4265">
                <a:solidFill>
                  <a:schemeClr val="bg1"/>
                </a:solidFill>
              </a:defRPr>
            </a:lvl1pPr>
          </a:lstStyle>
          <a:p>
            <a:r>
              <a:rPr lang="en-GB" noProof="0" dirty="0"/>
              <a:t>Click to edit title 32 </a:t>
            </a:r>
            <a:r>
              <a:rPr lang="en-GB" noProof="0" dirty="0" err="1"/>
              <a:t>pt</a:t>
            </a:r>
            <a:endParaRPr lang="en-GB" noProof="0" dirty="0"/>
          </a:p>
        </p:txBody>
      </p:sp>
      <p:sp>
        <p:nvSpPr>
          <p:cNvPr id="4" name="Subtitle 2"/>
          <p:cNvSpPr>
            <a:spLocks noGrp="1"/>
          </p:cNvSpPr>
          <p:nvPr>
            <p:ph type="subTitle" idx="1" hasCustomPrompt="1"/>
          </p:nvPr>
        </p:nvSpPr>
        <p:spPr>
          <a:xfrm>
            <a:off x="1047879" y="4216629"/>
            <a:ext cx="6835200" cy="1206000"/>
          </a:xfrm>
        </p:spPr>
        <p:txBody>
          <a:bodyPr>
            <a:noAutofit/>
          </a:bodyPr>
          <a:lstStyle>
            <a:lvl1pPr marL="0" indent="0" algn="l">
              <a:buNone/>
              <a:defRPr sz="2400" b="1" baseline="0">
                <a:solidFill>
                  <a:schemeClr val="bg1"/>
                </a:solidFill>
              </a:defRPr>
            </a:lvl1pPr>
            <a:lvl2pPr marL="544195" indent="0" algn="ctr">
              <a:buNone/>
              <a:defRPr>
                <a:solidFill>
                  <a:schemeClr val="tx1">
                    <a:tint val="75000"/>
                  </a:schemeClr>
                </a:solidFill>
              </a:defRPr>
            </a:lvl2pPr>
            <a:lvl3pPr marL="1087755" indent="0" algn="ctr">
              <a:buNone/>
              <a:defRPr>
                <a:solidFill>
                  <a:schemeClr val="tx1">
                    <a:tint val="75000"/>
                  </a:schemeClr>
                </a:solidFill>
              </a:defRPr>
            </a:lvl3pPr>
            <a:lvl4pPr marL="1632585" indent="0" algn="ctr">
              <a:buNone/>
              <a:defRPr>
                <a:solidFill>
                  <a:schemeClr val="tx1">
                    <a:tint val="75000"/>
                  </a:schemeClr>
                </a:solidFill>
              </a:defRPr>
            </a:lvl4pPr>
            <a:lvl5pPr marL="2176780" indent="0" algn="ctr">
              <a:buNone/>
              <a:defRPr>
                <a:solidFill>
                  <a:schemeClr val="tx1">
                    <a:tint val="75000"/>
                  </a:schemeClr>
                </a:solidFill>
              </a:defRPr>
            </a:lvl5pPr>
            <a:lvl6pPr marL="2720340" indent="0" algn="ctr">
              <a:buNone/>
              <a:defRPr>
                <a:solidFill>
                  <a:schemeClr val="tx1">
                    <a:tint val="75000"/>
                  </a:schemeClr>
                </a:solidFill>
              </a:defRPr>
            </a:lvl6pPr>
            <a:lvl7pPr marL="3264535" indent="0" algn="ctr">
              <a:buNone/>
              <a:defRPr>
                <a:solidFill>
                  <a:schemeClr val="tx1">
                    <a:tint val="75000"/>
                  </a:schemeClr>
                </a:solidFill>
              </a:defRPr>
            </a:lvl7pPr>
            <a:lvl8pPr marL="3808095" indent="0" algn="ctr">
              <a:buNone/>
              <a:defRPr>
                <a:solidFill>
                  <a:schemeClr val="tx1">
                    <a:tint val="75000"/>
                  </a:schemeClr>
                </a:solidFill>
              </a:defRPr>
            </a:lvl8pPr>
            <a:lvl9pPr marL="4352290" indent="0" algn="ctr">
              <a:buNone/>
              <a:defRPr>
                <a:solidFill>
                  <a:schemeClr val="tx1">
                    <a:tint val="75000"/>
                  </a:schemeClr>
                </a:solidFill>
              </a:defRPr>
            </a:lvl9pPr>
          </a:lstStyle>
          <a:p>
            <a:r>
              <a:rPr lang="en-GB" noProof="0" dirty="0"/>
              <a:t>Click to edit subtitle 18 </a:t>
            </a:r>
            <a:r>
              <a:rPr lang="en-GB" noProof="0" dirty="0" err="1"/>
              <a:t>pt</a:t>
            </a:r>
            <a:endParaRPr lang="en-GB" noProof="0" dirty="0"/>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showMasterSp="0" userDrawn="1">
  <p:cSld name="3c_Breaker slide">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srcRect/>
          <a:stretch>
            <a:fillRect/>
          </a:stretch>
        </p:blipFill>
        <p:spPr>
          <a:xfrm>
            <a:off x="-51574" y="0"/>
            <a:ext cx="12243575" cy="6858000"/>
          </a:xfrm>
          <a:prstGeom prst="rect">
            <a:avLst/>
          </a:prstGeom>
        </p:spPr>
      </p:pic>
      <p:sp>
        <p:nvSpPr>
          <p:cNvPr id="13" name="Square"/>
          <p:cNvSpPr/>
          <p:nvPr userDrawn="1"/>
        </p:nvSpPr>
        <p:spPr>
          <a:xfrm>
            <a:off x="-51573" y="1"/>
            <a:ext cx="12243573" cy="6858000"/>
          </a:xfrm>
          <a:prstGeom prst="rect">
            <a:avLst/>
          </a:prstGeom>
          <a:gradFill flip="none" rotWithShape="1">
            <a:gsLst>
              <a:gs pos="0">
                <a:srgbClr val="000000">
                  <a:alpha val="60000"/>
                </a:srgbClr>
              </a:gs>
              <a:gs pos="100000">
                <a:srgbClr val="000000">
                  <a:alpha val="0"/>
                </a:srgbClr>
              </a:gs>
            </a:gsLst>
            <a:lin ang="0" scaled="0"/>
          </a:gradFill>
          <a:ln w="12700" cap="flat">
            <a:noFill/>
            <a:miter lim="400000"/>
          </a:ln>
          <a:effectLst/>
        </p:spPr>
        <p:txBody>
          <a:bodyPr wrap="square" lIns="67733" tIns="67733" rIns="67733" bIns="67733" numCol="1" anchor="ctr">
            <a:noAutofit/>
          </a:bodyPr>
          <a:lstStyle/>
          <a:p>
            <a:pPr defTabSz="1100455">
              <a:defRPr sz="3000">
                <a:solidFill>
                  <a:srgbClr val="FFFFFF"/>
                </a:solidFill>
                <a:latin typeface="Helvetica Neue Medium"/>
                <a:ea typeface="Helvetica Neue Medium"/>
                <a:cs typeface="Helvetica Neue Medium"/>
                <a:sym typeface="Helvetica Neue Medium"/>
              </a:defRPr>
            </a:pPr>
            <a:endParaRPr sz="4000"/>
          </a:p>
        </p:txBody>
      </p:sp>
      <p:pic>
        <p:nvPicPr>
          <p:cNvPr id="8" name="Immagine"/>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a:xfrm>
            <a:off x="10972484" y="6148378"/>
            <a:ext cx="850737" cy="375841"/>
          </a:xfrm>
          <a:prstGeom prst="rect">
            <a:avLst/>
          </a:prstGeom>
          <a:ln w="12700">
            <a:miter lim="400000"/>
            <a:headEnd/>
            <a:tailEnd/>
          </a:ln>
        </p:spPr>
      </p:pic>
      <p:sp>
        <p:nvSpPr>
          <p:cNvPr id="2" name="Title 1"/>
          <p:cNvSpPr>
            <a:spLocks noGrp="1"/>
          </p:cNvSpPr>
          <p:nvPr>
            <p:ph type="ctrTitle" hasCustomPrompt="1"/>
          </p:nvPr>
        </p:nvSpPr>
        <p:spPr>
          <a:xfrm>
            <a:off x="1047879" y="2957275"/>
            <a:ext cx="6835200" cy="1206000"/>
          </a:xfrm>
        </p:spPr>
        <p:txBody>
          <a:bodyPr anchor="b" anchorCtr="0">
            <a:noAutofit/>
          </a:bodyPr>
          <a:lstStyle>
            <a:lvl1pPr>
              <a:defRPr sz="4265">
                <a:solidFill>
                  <a:schemeClr val="bg1"/>
                </a:solidFill>
              </a:defRPr>
            </a:lvl1pPr>
          </a:lstStyle>
          <a:p>
            <a:r>
              <a:rPr lang="en-GB" noProof="0" dirty="0"/>
              <a:t>Click to edit title 32 </a:t>
            </a:r>
            <a:r>
              <a:rPr lang="en-GB" noProof="0" dirty="0" err="1"/>
              <a:t>pt</a:t>
            </a:r>
            <a:endParaRPr lang="en-GB" noProof="0" dirty="0"/>
          </a:p>
        </p:txBody>
      </p:sp>
      <p:sp>
        <p:nvSpPr>
          <p:cNvPr id="4" name="Subtitle 2"/>
          <p:cNvSpPr>
            <a:spLocks noGrp="1"/>
          </p:cNvSpPr>
          <p:nvPr>
            <p:ph type="subTitle" idx="1" hasCustomPrompt="1"/>
          </p:nvPr>
        </p:nvSpPr>
        <p:spPr>
          <a:xfrm>
            <a:off x="1047879" y="4216629"/>
            <a:ext cx="6835200" cy="1206000"/>
          </a:xfrm>
        </p:spPr>
        <p:txBody>
          <a:bodyPr>
            <a:noAutofit/>
          </a:bodyPr>
          <a:lstStyle>
            <a:lvl1pPr marL="0" indent="0" algn="l">
              <a:buNone/>
              <a:defRPr sz="2400" b="1" baseline="0">
                <a:solidFill>
                  <a:schemeClr val="bg1"/>
                </a:solidFill>
              </a:defRPr>
            </a:lvl1pPr>
            <a:lvl2pPr marL="544195" indent="0" algn="ctr">
              <a:buNone/>
              <a:defRPr>
                <a:solidFill>
                  <a:schemeClr val="tx1">
                    <a:tint val="75000"/>
                  </a:schemeClr>
                </a:solidFill>
              </a:defRPr>
            </a:lvl2pPr>
            <a:lvl3pPr marL="1087755" indent="0" algn="ctr">
              <a:buNone/>
              <a:defRPr>
                <a:solidFill>
                  <a:schemeClr val="tx1">
                    <a:tint val="75000"/>
                  </a:schemeClr>
                </a:solidFill>
              </a:defRPr>
            </a:lvl3pPr>
            <a:lvl4pPr marL="1632585" indent="0" algn="ctr">
              <a:buNone/>
              <a:defRPr>
                <a:solidFill>
                  <a:schemeClr val="tx1">
                    <a:tint val="75000"/>
                  </a:schemeClr>
                </a:solidFill>
              </a:defRPr>
            </a:lvl4pPr>
            <a:lvl5pPr marL="2176780" indent="0" algn="ctr">
              <a:buNone/>
              <a:defRPr>
                <a:solidFill>
                  <a:schemeClr val="tx1">
                    <a:tint val="75000"/>
                  </a:schemeClr>
                </a:solidFill>
              </a:defRPr>
            </a:lvl5pPr>
            <a:lvl6pPr marL="2720340" indent="0" algn="ctr">
              <a:buNone/>
              <a:defRPr>
                <a:solidFill>
                  <a:schemeClr val="tx1">
                    <a:tint val="75000"/>
                  </a:schemeClr>
                </a:solidFill>
              </a:defRPr>
            </a:lvl6pPr>
            <a:lvl7pPr marL="3264535" indent="0" algn="ctr">
              <a:buNone/>
              <a:defRPr>
                <a:solidFill>
                  <a:schemeClr val="tx1">
                    <a:tint val="75000"/>
                  </a:schemeClr>
                </a:solidFill>
              </a:defRPr>
            </a:lvl7pPr>
            <a:lvl8pPr marL="3808095" indent="0" algn="ctr">
              <a:buNone/>
              <a:defRPr>
                <a:solidFill>
                  <a:schemeClr val="tx1">
                    <a:tint val="75000"/>
                  </a:schemeClr>
                </a:solidFill>
              </a:defRPr>
            </a:lvl8pPr>
            <a:lvl9pPr marL="4352290" indent="0" algn="ctr">
              <a:buNone/>
              <a:defRPr>
                <a:solidFill>
                  <a:schemeClr val="tx1">
                    <a:tint val="75000"/>
                  </a:schemeClr>
                </a:solidFill>
              </a:defRPr>
            </a:lvl9pPr>
          </a:lstStyle>
          <a:p>
            <a:r>
              <a:rPr lang="en-GB" noProof="0" dirty="0"/>
              <a:t>Click to edit subtitle 18 </a:t>
            </a:r>
            <a:r>
              <a:rPr lang="en-GB" noProof="0" dirty="0" err="1"/>
              <a:t>pt</a:t>
            </a:r>
            <a:endParaRPr lang="en-GB" noProof="0" dirty="0"/>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showMasterSp="0" userDrawn="1">
  <p:cSld name="3d_Breaker slide">
    <p:bg>
      <p:bgPr>
        <a:solidFill>
          <a:schemeClr val="tx1"/>
        </a:solidFill>
        <a:effectLst/>
      </p:bgPr>
    </p:bg>
    <p:spTree>
      <p:nvGrpSpPr>
        <p:cNvPr id="1" name=""/>
        <p:cNvGrpSpPr/>
        <p:nvPr/>
      </p:nvGrpSpPr>
      <p:grpSpPr>
        <a:xfrm>
          <a:off x="0" y="0"/>
          <a:ext cx="0" cy="0"/>
          <a:chOff x="0" y="0"/>
          <a:chExt cx="0" cy="0"/>
        </a:xfrm>
      </p:grpSpPr>
      <p:pic>
        <p:nvPicPr>
          <p:cNvPr id="8" name="Immagine"/>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a:xfrm>
            <a:off x="10972484" y="6148378"/>
            <a:ext cx="850737" cy="375841"/>
          </a:xfrm>
          <a:prstGeom prst="rect">
            <a:avLst/>
          </a:prstGeom>
          <a:ln w="12700">
            <a:miter lim="400000"/>
            <a:headEnd/>
            <a:tailEnd/>
          </a:ln>
        </p:spPr>
      </p:pic>
      <p:sp>
        <p:nvSpPr>
          <p:cNvPr id="2" name="Title 1"/>
          <p:cNvSpPr>
            <a:spLocks noGrp="1"/>
          </p:cNvSpPr>
          <p:nvPr>
            <p:ph type="ctrTitle" hasCustomPrompt="1"/>
          </p:nvPr>
        </p:nvSpPr>
        <p:spPr>
          <a:xfrm>
            <a:off x="1047879" y="2957275"/>
            <a:ext cx="6835200" cy="1206000"/>
          </a:xfrm>
        </p:spPr>
        <p:txBody>
          <a:bodyPr anchor="b" anchorCtr="0">
            <a:noAutofit/>
          </a:bodyPr>
          <a:lstStyle>
            <a:lvl1pPr>
              <a:defRPr sz="4265">
                <a:solidFill>
                  <a:schemeClr val="bg1"/>
                </a:solidFill>
              </a:defRPr>
            </a:lvl1pPr>
          </a:lstStyle>
          <a:p>
            <a:r>
              <a:rPr lang="en-GB" noProof="0" dirty="0"/>
              <a:t>Click to edit title 32 </a:t>
            </a:r>
            <a:r>
              <a:rPr lang="en-GB" noProof="0" dirty="0" err="1"/>
              <a:t>pt</a:t>
            </a:r>
            <a:endParaRPr lang="en-GB" noProof="0" dirty="0"/>
          </a:p>
        </p:txBody>
      </p:sp>
      <p:sp>
        <p:nvSpPr>
          <p:cNvPr id="4" name="Subtitle 2"/>
          <p:cNvSpPr>
            <a:spLocks noGrp="1"/>
          </p:cNvSpPr>
          <p:nvPr>
            <p:ph type="subTitle" idx="1" hasCustomPrompt="1"/>
          </p:nvPr>
        </p:nvSpPr>
        <p:spPr>
          <a:xfrm>
            <a:off x="1047879" y="4216629"/>
            <a:ext cx="6835200" cy="1206000"/>
          </a:xfrm>
        </p:spPr>
        <p:txBody>
          <a:bodyPr>
            <a:noAutofit/>
          </a:bodyPr>
          <a:lstStyle>
            <a:lvl1pPr marL="0" indent="0" algn="l">
              <a:buNone/>
              <a:defRPr sz="2400" b="1" baseline="0">
                <a:solidFill>
                  <a:schemeClr val="bg1"/>
                </a:solidFill>
              </a:defRPr>
            </a:lvl1pPr>
            <a:lvl2pPr marL="544195" indent="0" algn="ctr">
              <a:buNone/>
              <a:defRPr>
                <a:solidFill>
                  <a:schemeClr val="tx1">
                    <a:tint val="75000"/>
                  </a:schemeClr>
                </a:solidFill>
              </a:defRPr>
            </a:lvl2pPr>
            <a:lvl3pPr marL="1087755" indent="0" algn="ctr">
              <a:buNone/>
              <a:defRPr>
                <a:solidFill>
                  <a:schemeClr val="tx1">
                    <a:tint val="75000"/>
                  </a:schemeClr>
                </a:solidFill>
              </a:defRPr>
            </a:lvl3pPr>
            <a:lvl4pPr marL="1632585" indent="0" algn="ctr">
              <a:buNone/>
              <a:defRPr>
                <a:solidFill>
                  <a:schemeClr val="tx1">
                    <a:tint val="75000"/>
                  </a:schemeClr>
                </a:solidFill>
              </a:defRPr>
            </a:lvl4pPr>
            <a:lvl5pPr marL="2176780" indent="0" algn="ctr">
              <a:buNone/>
              <a:defRPr>
                <a:solidFill>
                  <a:schemeClr val="tx1">
                    <a:tint val="75000"/>
                  </a:schemeClr>
                </a:solidFill>
              </a:defRPr>
            </a:lvl5pPr>
            <a:lvl6pPr marL="2720340" indent="0" algn="ctr">
              <a:buNone/>
              <a:defRPr>
                <a:solidFill>
                  <a:schemeClr val="tx1">
                    <a:tint val="75000"/>
                  </a:schemeClr>
                </a:solidFill>
              </a:defRPr>
            </a:lvl6pPr>
            <a:lvl7pPr marL="3264535" indent="0" algn="ctr">
              <a:buNone/>
              <a:defRPr>
                <a:solidFill>
                  <a:schemeClr val="tx1">
                    <a:tint val="75000"/>
                  </a:schemeClr>
                </a:solidFill>
              </a:defRPr>
            </a:lvl7pPr>
            <a:lvl8pPr marL="3808095" indent="0" algn="ctr">
              <a:buNone/>
              <a:defRPr>
                <a:solidFill>
                  <a:schemeClr val="tx1">
                    <a:tint val="75000"/>
                  </a:schemeClr>
                </a:solidFill>
              </a:defRPr>
            </a:lvl8pPr>
            <a:lvl9pPr marL="4352290" indent="0" algn="ctr">
              <a:buNone/>
              <a:defRPr>
                <a:solidFill>
                  <a:schemeClr val="tx1">
                    <a:tint val="75000"/>
                  </a:schemeClr>
                </a:solidFill>
              </a:defRPr>
            </a:lvl9pPr>
          </a:lstStyle>
          <a:p>
            <a:r>
              <a:rPr lang="en-GB" noProof="0" dirty="0"/>
              <a:t>Click to edit subtitle 18 </a:t>
            </a:r>
            <a:r>
              <a:rPr lang="en-GB" noProof="0" dirty="0" err="1"/>
              <a:t>pt</a:t>
            </a:r>
            <a:endParaRPr lang="en-GB" noProof="0" dirty="0"/>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3e_Breaker slide">
    <p:bg>
      <p:bgPr>
        <a:solidFill>
          <a:schemeClr val="accent2"/>
        </a:solidFill>
        <a:effectLst/>
      </p:bgPr>
    </p:bg>
    <p:spTree>
      <p:nvGrpSpPr>
        <p:cNvPr id="1" name=""/>
        <p:cNvGrpSpPr/>
        <p:nvPr/>
      </p:nvGrpSpPr>
      <p:grpSpPr>
        <a:xfrm>
          <a:off x="0" y="0"/>
          <a:ext cx="0" cy="0"/>
          <a:chOff x="0" y="0"/>
          <a:chExt cx="0" cy="0"/>
        </a:xfrm>
      </p:grpSpPr>
      <p:pic>
        <p:nvPicPr>
          <p:cNvPr id="8" name="Immagine"/>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a:xfrm>
            <a:off x="10972484" y="6148378"/>
            <a:ext cx="850737" cy="375841"/>
          </a:xfrm>
          <a:prstGeom prst="rect">
            <a:avLst/>
          </a:prstGeom>
          <a:ln w="12700">
            <a:miter lim="400000"/>
            <a:headEnd/>
            <a:tailEnd/>
          </a:ln>
        </p:spPr>
      </p:pic>
      <p:sp>
        <p:nvSpPr>
          <p:cNvPr id="2" name="Title 1"/>
          <p:cNvSpPr>
            <a:spLocks noGrp="1"/>
          </p:cNvSpPr>
          <p:nvPr>
            <p:ph type="ctrTitle" hasCustomPrompt="1"/>
          </p:nvPr>
        </p:nvSpPr>
        <p:spPr>
          <a:xfrm>
            <a:off x="1047879" y="2957275"/>
            <a:ext cx="6835200" cy="1206000"/>
          </a:xfrm>
        </p:spPr>
        <p:txBody>
          <a:bodyPr anchor="b" anchorCtr="0">
            <a:noAutofit/>
          </a:bodyPr>
          <a:lstStyle>
            <a:lvl1pPr>
              <a:defRPr sz="4265">
                <a:solidFill>
                  <a:schemeClr val="bg1"/>
                </a:solidFill>
              </a:defRPr>
            </a:lvl1pPr>
          </a:lstStyle>
          <a:p>
            <a:r>
              <a:rPr lang="en-GB" noProof="0" dirty="0"/>
              <a:t>Click to edit title 32 </a:t>
            </a:r>
            <a:r>
              <a:rPr lang="en-GB" noProof="0" dirty="0" err="1"/>
              <a:t>pt</a:t>
            </a:r>
            <a:endParaRPr lang="en-GB" noProof="0" dirty="0"/>
          </a:p>
        </p:txBody>
      </p:sp>
      <p:sp>
        <p:nvSpPr>
          <p:cNvPr id="4" name="Subtitle 2"/>
          <p:cNvSpPr>
            <a:spLocks noGrp="1"/>
          </p:cNvSpPr>
          <p:nvPr>
            <p:ph type="subTitle" idx="1" hasCustomPrompt="1"/>
          </p:nvPr>
        </p:nvSpPr>
        <p:spPr>
          <a:xfrm>
            <a:off x="1047879" y="4216629"/>
            <a:ext cx="6835200" cy="1206000"/>
          </a:xfrm>
        </p:spPr>
        <p:txBody>
          <a:bodyPr>
            <a:noAutofit/>
          </a:bodyPr>
          <a:lstStyle>
            <a:lvl1pPr marL="0" indent="0" algn="l">
              <a:buNone/>
              <a:defRPr sz="2400" b="1" baseline="0">
                <a:solidFill>
                  <a:schemeClr val="bg1"/>
                </a:solidFill>
              </a:defRPr>
            </a:lvl1pPr>
            <a:lvl2pPr marL="544195" indent="0" algn="ctr">
              <a:buNone/>
              <a:defRPr>
                <a:solidFill>
                  <a:schemeClr val="tx1">
                    <a:tint val="75000"/>
                  </a:schemeClr>
                </a:solidFill>
              </a:defRPr>
            </a:lvl2pPr>
            <a:lvl3pPr marL="1087755" indent="0" algn="ctr">
              <a:buNone/>
              <a:defRPr>
                <a:solidFill>
                  <a:schemeClr val="tx1">
                    <a:tint val="75000"/>
                  </a:schemeClr>
                </a:solidFill>
              </a:defRPr>
            </a:lvl3pPr>
            <a:lvl4pPr marL="1632585" indent="0" algn="ctr">
              <a:buNone/>
              <a:defRPr>
                <a:solidFill>
                  <a:schemeClr val="tx1">
                    <a:tint val="75000"/>
                  </a:schemeClr>
                </a:solidFill>
              </a:defRPr>
            </a:lvl4pPr>
            <a:lvl5pPr marL="2176780" indent="0" algn="ctr">
              <a:buNone/>
              <a:defRPr>
                <a:solidFill>
                  <a:schemeClr val="tx1">
                    <a:tint val="75000"/>
                  </a:schemeClr>
                </a:solidFill>
              </a:defRPr>
            </a:lvl5pPr>
            <a:lvl6pPr marL="2720340" indent="0" algn="ctr">
              <a:buNone/>
              <a:defRPr>
                <a:solidFill>
                  <a:schemeClr val="tx1">
                    <a:tint val="75000"/>
                  </a:schemeClr>
                </a:solidFill>
              </a:defRPr>
            </a:lvl6pPr>
            <a:lvl7pPr marL="3264535" indent="0" algn="ctr">
              <a:buNone/>
              <a:defRPr>
                <a:solidFill>
                  <a:schemeClr val="tx1">
                    <a:tint val="75000"/>
                  </a:schemeClr>
                </a:solidFill>
              </a:defRPr>
            </a:lvl7pPr>
            <a:lvl8pPr marL="3808095" indent="0" algn="ctr">
              <a:buNone/>
              <a:defRPr>
                <a:solidFill>
                  <a:schemeClr val="tx1">
                    <a:tint val="75000"/>
                  </a:schemeClr>
                </a:solidFill>
              </a:defRPr>
            </a:lvl8pPr>
            <a:lvl9pPr marL="4352290" indent="0" algn="ctr">
              <a:buNone/>
              <a:defRPr>
                <a:solidFill>
                  <a:schemeClr val="tx1">
                    <a:tint val="75000"/>
                  </a:schemeClr>
                </a:solidFill>
              </a:defRPr>
            </a:lvl9pPr>
          </a:lstStyle>
          <a:p>
            <a:r>
              <a:rPr lang="en-GB" noProof="0" dirty="0"/>
              <a:t>Click to edit subtitle 18 </a:t>
            </a:r>
            <a:r>
              <a:rPr lang="en-GB" noProof="0" dirty="0" err="1"/>
              <a:t>pt</a:t>
            </a:r>
            <a:endParaRPr lang="en-GB" noProof="0" dirty="0"/>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userDrawn="1">
  <p:cSld name="3f_Breaker slide">
    <p:bg>
      <p:bgPr>
        <a:solidFill>
          <a:schemeClr val="accent6"/>
        </a:solidFill>
        <a:effectLst/>
      </p:bgPr>
    </p:bg>
    <p:spTree>
      <p:nvGrpSpPr>
        <p:cNvPr id="1" name=""/>
        <p:cNvGrpSpPr/>
        <p:nvPr/>
      </p:nvGrpSpPr>
      <p:grpSpPr>
        <a:xfrm>
          <a:off x="0" y="0"/>
          <a:ext cx="0" cy="0"/>
          <a:chOff x="0" y="0"/>
          <a:chExt cx="0" cy="0"/>
        </a:xfrm>
      </p:grpSpPr>
      <p:pic>
        <p:nvPicPr>
          <p:cNvPr id="8" name="Immagine"/>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a:xfrm>
            <a:off x="10972484" y="6148378"/>
            <a:ext cx="850737" cy="375841"/>
          </a:xfrm>
          <a:prstGeom prst="rect">
            <a:avLst/>
          </a:prstGeom>
          <a:ln w="12700">
            <a:miter lim="400000"/>
            <a:headEnd/>
            <a:tailEnd/>
          </a:ln>
        </p:spPr>
      </p:pic>
      <p:sp>
        <p:nvSpPr>
          <p:cNvPr id="2" name="Title 1"/>
          <p:cNvSpPr>
            <a:spLocks noGrp="1"/>
          </p:cNvSpPr>
          <p:nvPr>
            <p:ph type="ctrTitle" hasCustomPrompt="1"/>
          </p:nvPr>
        </p:nvSpPr>
        <p:spPr>
          <a:xfrm>
            <a:off x="1047879" y="2957275"/>
            <a:ext cx="6835200" cy="1206000"/>
          </a:xfrm>
        </p:spPr>
        <p:txBody>
          <a:bodyPr anchor="b" anchorCtr="0">
            <a:noAutofit/>
          </a:bodyPr>
          <a:lstStyle>
            <a:lvl1pPr>
              <a:defRPr sz="4265">
                <a:solidFill>
                  <a:schemeClr val="tx1"/>
                </a:solidFill>
              </a:defRPr>
            </a:lvl1pPr>
          </a:lstStyle>
          <a:p>
            <a:r>
              <a:rPr lang="en-GB" noProof="0" dirty="0"/>
              <a:t>Click to edit title 32 </a:t>
            </a:r>
            <a:r>
              <a:rPr lang="en-GB" noProof="0" dirty="0" err="1"/>
              <a:t>pt</a:t>
            </a:r>
            <a:endParaRPr lang="en-GB" noProof="0" dirty="0"/>
          </a:p>
        </p:txBody>
      </p:sp>
      <p:sp>
        <p:nvSpPr>
          <p:cNvPr id="4" name="Subtitle 2"/>
          <p:cNvSpPr>
            <a:spLocks noGrp="1"/>
          </p:cNvSpPr>
          <p:nvPr>
            <p:ph type="subTitle" idx="1" hasCustomPrompt="1"/>
          </p:nvPr>
        </p:nvSpPr>
        <p:spPr>
          <a:xfrm>
            <a:off x="1047879" y="4216629"/>
            <a:ext cx="6835200" cy="1206000"/>
          </a:xfrm>
        </p:spPr>
        <p:txBody>
          <a:bodyPr>
            <a:noAutofit/>
          </a:bodyPr>
          <a:lstStyle>
            <a:lvl1pPr marL="0" indent="0" algn="l">
              <a:buNone/>
              <a:defRPr sz="2400" b="1" baseline="0">
                <a:solidFill>
                  <a:schemeClr val="tx1"/>
                </a:solidFill>
              </a:defRPr>
            </a:lvl1pPr>
            <a:lvl2pPr marL="544195" indent="0" algn="ctr">
              <a:buNone/>
              <a:defRPr>
                <a:solidFill>
                  <a:schemeClr val="tx1">
                    <a:tint val="75000"/>
                  </a:schemeClr>
                </a:solidFill>
              </a:defRPr>
            </a:lvl2pPr>
            <a:lvl3pPr marL="1087755" indent="0" algn="ctr">
              <a:buNone/>
              <a:defRPr>
                <a:solidFill>
                  <a:schemeClr val="tx1">
                    <a:tint val="75000"/>
                  </a:schemeClr>
                </a:solidFill>
              </a:defRPr>
            </a:lvl3pPr>
            <a:lvl4pPr marL="1632585" indent="0" algn="ctr">
              <a:buNone/>
              <a:defRPr>
                <a:solidFill>
                  <a:schemeClr val="tx1">
                    <a:tint val="75000"/>
                  </a:schemeClr>
                </a:solidFill>
              </a:defRPr>
            </a:lvl4pPr>
            <a:lvl5pPr marL="2176780" indent="0" algn="ctr">
              <a:buNone/>
              <a:defRPr>
                <a:solidFill>
                  <a:schemeClr val="tx1">
                    <a:tint val="75000"/>
                  </a:schemeClr>
                </a:solidFill>
              </a:defRPr>
            </a:lvl5pPr>
            <a:lvl6pPr marL="2720340" indent="0" algn="ctr">
              <a:buNone/>
              <a:defRPr>
                <a:solidFill>
                  <a:schemeClr val="tx1">
                    <a:tint val="75000"/>
                  </a:schemeClr>
                </a:solidFill>
              </a:defRPr>
            </a:lvl6pPr>
            <a:lvl7pPr marL="3264535" indent="0" algn="ctr">
              <a:buNone/>
              <a:defRPr>
                <a:solidFill>
                  <a:schemeClr val="tx1">
                    <a:tint val="75000"/>
                  </a:schemeClr>
                </a:solidFill>
              </a:defRPr>
            </a:lvl7pPr>
            <a:lvl8pPr marL="3808095" indent="0" algn="ctr">
              <a:buNone/>
              <a:defRPr>
                <a:solidFill>
                  <a:schemeClr val="tx1">
                    <a:tint val="75000"/>
                  </a:schemeClr>
                </a:solidFill>
              </a:defRPr>
            </a:lvl8pPr>
            <a:lvl9pPr marL="4352290" indent="0" algn="ctr">
              <a:buNone/>
              <a:defRPr>
                <a:solidFill>
                  <a:schemeClr val="tx1">
                    <a:tint val="75000"/>
                  </a:schemeClr>
                </a:solidFill>
              </a:defRPr>
            </a:lvl9pPr>
          </a:lstStyle>
          <a:p>
            <a:r>
              <a:rPr lang="en-GB" noProof="0" dirty="0"/>
              <a:t>Click to edit subtitle 18 </a:t>
            </a:r>
            <a:r>
              <a:rPr lang="en-GB" noProof="0" dirty="0" err="1"/>
              <a:t>pt</a:t>
            </a:r>
            <a:endParaRPr lang="en-GB" noProof="0" dirty="0"/>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a_agenda">
    <p:spTree>
      <p:nvGrpSpPr>
        <p:cNvPr id="1" name=""/>
        <p:cNvGrpSpPr/>
        <p:nvPr/>
      </p:nvGrpSpPr>
      <p:grpSpPr>
        <a:xfrm>
          <a:off x="0" y="0"/>
          <a:ext cx="0" cy="0"/>
          <a:chOff x="0" y="0"/>
          <a:chExt cx="0" cy="0"/>
        </a:xfrm>
      </p:grpSpPr>
      <p:sp>
        <p:nvSpPr>
          <p:cNvPr id="3" name="TableAgenda"/>
          <p:cNvSpPr>
            <a:spLocks noGrp="1"/>
          </p:cNvSpPr>
          <p:nvPr>
            <p:ph type="body" sz="quarter" idx="14" hasCustomPrompt="1"/>
          </p:nvPr>
        </p:nvSpPr>
        <p:spPr>
          <a:xfrm>
            <a:off x="609598" y="1600199"/>
            <a:ext cx="5424559" cy="4536000"/>
          </a:xfrm>
        </p:spPr>
        <p:txBody>
          <a:bodyPr>
            <a:noAutofit/>
          </a:bodyPr>
          <a:lstStyle>
            <a:lvl1pPr marL="718820" indent="-502920">
              <a:lnSpc>
                <a:spcPts val="1360"/>
              </a:lnSpc>
              <a:spcBef>
                <a:spcPts val="0"/>
              </a:spcBef>
              <a:spcAft>
                <a:spcPts val="800"/>
              </a:spcAft>
              <a:buClr>
                <a:schemeClr val="accent1"/>
              </a:buClr>
              <a:buSzPct val="100000"/>
              <a:buFont typeface="+mj-lt"/>
              <a:buAutoNum type="arabicPeriod"/>
              <a:defRPr sz="1465" b="0">
                <a:solidFill>
                  <a:schemeClr val="bg1">
                    <a:lumMod val="10000"/>
                  </a:schemeClr>
                </a:solidFill>
                <a:latin typeface="+mj-lt"/>
              </a:defRPr>
            </a:lvl1pPr>
            <a:lvl2pPr marL="360045" indent="0">
              <a:spcAft>
                <a:spcPts val="600"/>
              </a:spcAft>
              <a:buSzPct val="100000"/>
              <a:buFont typeface="+mj-lt"/>
              <a:buNone/>
              <a:defRPr sz="1600">
                <a:solidFill>
                  <a:schemeClr val="tx1"/>
                </a:solidFill>
              </a:defRPr>
            </a:lvl2pPr>
            <a:lvl3pPr marL="1080135" indent="-360045">
              <a:buSzPct val="100000"/>
              <a:buFont typeface="+mj-lt"/>
              <a:buAutoNum type="romanLcPeriod"/>
              <a:defRPr sz="1600">
                <a:solidFill>
                  <a:schemeClr val="tx1"/>
                </a:solidFill>
              </a:defRPr>
            </a:lvl3pPr>
            <a:lvl4pPr>
              <a:buSzPct val="100000"/>
              <a:buFont typeface="+mj-lt"/>
              <a:buAutoNum type="arabicPeriod"/>
              <a:defRPr/>
            </a:lvl4pPr>
            <a:lvl5pPr>
              <a:buSzPct val="100000"/>
              <a:buFont typeface="+mj-lt"/>
              <a:buAutoNum type="arabicPeriod"/>
              <a:defRPr/>
            </a:lvl5pPr>
          </a:lstStyle>
          <a:p>
            <a:pPr lvl="0"/>
            <a:r>
              <a:rPr lang="en-GB" noProof="0" dirty="0"/>
              <a:t>Click to edit text 11 </a:t>
            </a:r>
            <a:r>
              <a:rPr lang="en-GB" noProof="0" dirty="0" err="1"/>
              <a:t>pt</a:t>
            </a:r>
            <a:endParaRPr lang="en-GB" noProof="0" dirty="0"/>
          </a:p>
        </p:txBody>
      </p:sp>
      <p:sp>
        <p:nvSpPr>
          <p:cNvPr id="2" name="Text Placeholder 2"/>
          <p:cNvSpPr>
            <a:spLocks noGrp="1"/>
          </p:cNvSpPr>
          <p:nvPr>
            <p:ph type="body" sz="quarter" idx="15" hasCustomPrompt="1"/>
          </p:nvPr>
        </p:nvSpPr>
        <p:spPr>
          <a:xfrm>
            <a:off x="609598" y="721801"/>
            <a:ext cx="9925661" cy="432000"/>
          </a:xfrm>
          <a:ln>
            <a:noFill/>
          </a:ln>
        </p:spPr>
        <p:txBody>
          <a:bodyPr lIns="0" tIns="54000" rIns="108000" bIns="54000" anchor="t">
            <a:noAutofit/>
          </a:bodyPr>
          <a:lstStyle>
            <a:lvl1pPr>
              <a:lnSpc>
                <a:spcPts val="2900"/>
              </a:lnSpc>
              <a:spcBef>
                <a:spcPts val="600"/>
              </a:spcBef>
              <a:buNone/>
              <a:defRPr sz="1865" b="1">
                <a:solidFill>
                  <a:schemeClr val="accent1"/>
                </a:solidFill>
              </a:defRPr>
            </a:lvl1pPr>
          </a:lstStyle>
          <a:p>
            <a:pPr lvl="0"/>
            <a:r>
              <a:rPr lang="en-GB" noProof="0" dirty="0"/>
              <a:t>Click to edit subtitle 14 </a:t>
            </a:r>
            <a:r>
              <a:rPr lang="en-GB" noProof="0" dirty="0" err="1"/>
              <a:t>pt</a:t>
            </a:r>
            <a:endParaRPr lang="en-GB" noProof="0" dirty="0"/>
          </a:p>
        </p:txBody>
      </p:sp>
      <p:sp>
        <p:nvSpPr>
          <p:cNvPr id="5" name="Title Placeholder 1"/>
          <p:cNvSpPr>
            <a:spLocks noGrp="1"/>
          </p:cNvSpPr>
          <p:nvPr>
            <p:ph type="title" hasCustomPrompt="1"/>
          </p:nvPr>
        </p:nvSpPr>
        <p:spPr>
          <a:xfrm>
            <a:off x="609598" y="390715"/>
            <a:ext cx="9925661" cy="432000"/>
          </a:xfrm>
          <a:prstGeom prst="rect">
            <a:avLst/>
          </a:prstGeom>
          <a:ln>
            <a:noFill/>
          </a:ln>
        </p:spPr>
        <p:txBody>
          <a:bodyPr vert="horz" lIns="0" tIns="54000" rIns="108000" bIns="54000" rtlCol="0" anchor="t" anchorCtr="0">
            <a:noAutofit/>
          </a:bodyPr>
          <a:lstStyle>
            <a:lvl1pPr>
              <a:lnSpc>
                <a:spcPct val="85000"/>
              </a:lnSpc>
              <a:defRPr sz="2665">
                <a:solidFill>
                  <a:schemeClr val="tx1"/>
                </a:solidFill>
              </a:defRPr>
            </a:lvl1pPr>
          </a:lstStyle>
          <a:p>
            <a:r>
              <a:rPr lang="en-GB" dirty="0"/>
              <a:t>Click to edit Agenda title style 20 </a:t>
            </a:r>
            <a:r>
              <a:rPr lang="en-GB" dirty="0" err="1"/>
              <a:t>pt</a:t>
            </a:r>
            <a:endParaRPr lang="en-US" dirty="0"/>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a_agenda_blue">
    <p:spTree>
      <p:nvGrpSpPr>
        <p:cNvPr id="1" name=""/>
        <p:cNvGrpSpPr/>
        <p:nvPr/>
      </p:nvGrpSpPr>
      <p:grpSpPr>
        <a:xfrm>
          <a:off x="0" y="0"/>
          <a:ext cx="0" cy="0"/>
          <a:chOff x="0" y="0"/>
          <a:chExt cx="0" cy="0"/>
        </a:xfrm>
      </p:grpSpPr>
      <p:sp>
        <p:nvSpPr>
          <p:cNvPr id="3" name="TableAgenda"/>
          <p:cNvSpPr>
            <a:spLocks noGrp="1"/>
          </p:cNvSpPr>
          <p:nvPr>
            <p:ph type="body" sz="quarter" idx="14" hasCustomPrompt="1"/>
          </p:nvPr>
        </p:nvSpPr>
        <p:spPr>
          <a:xfrm>
            <a:off x="609598" y="1600199"/>
            <a:ext cx="5424559" cy="4536000"/>
          </a:xfrm>
          <a:solidFill>
            <a:schemeClr val="accent4"/>
          </a:solidFill>
        </p:spPr>
        <p:txBody>
          <a:bodyPr>
            <a:noAutofit/>
          </a:bodyPr>
          <a:lstStyle>
            <a:lvl1pPr marL="718820" indent="-502920">
              <a:lnSpc>
                <a:spcPts val="1360"/>
              </a:lnSpc>
              <a:spcBef>
                <a:spcPts val="0"/>
              </a:spcBef>
              <a:spcAft>
                <a:spcPts val="800"/>
              </a:spcAft>
              <a:buClr>
                <a:schemeClr val="accent1"/>
              </a:buClr>
              <a:buSzPct val="100000"/>
              <a:buFont typeface="+mj-lt"/>
              <a:buAutoNum type="arabicPeriod"/>
              <a:defRPr sz="1465" b="0">
                <a:solidFill>
                  <a:schemeClr val="bg1">
                    <a:lumMod val="10000"/>
                  </a:schemeClr>
                </a:solidFill>
              </a:defRPr>
            </a:lvl1pPr>
            <a:lvl2pPr marL="899795" indent="-540385">
              <a:spcAft>
                <a:spcPts val="600"/>
              </a:spcAft>
              <a:buSzPct val="100000"/>
              <a:buFont typeface="+mj-lt"/>
              <a:buAutoNum type="alphaLcParenR"/>
              <a:defRPr sz="1600">
                <a:solidFill>
                  <a:schemeClr val="tx1"/>
                </a:solidFill>
              </a:defRPr>
            </a:lvl2pPr>
            <a:lvl3pPr marL="1080135" indent="-360045">
              <a:buSzPct val="100000"/>
              <a:buFont typeface="+mj-lt"/>
              <a:buAutoNum type="romanLcPeriod"/>
              <a:defRPr sz="1600">
                <a:solidFill>
                  <a:schemeClr val="tx1"/>
                </a:solidFill>
              </a:defRPr>
            </a:lvl3pPr>
            <a:lvl4pPr>
              <a:buSzPct val="100000"/>
              <a:buFont typeface="+mj-lt"/>
              <a:buAutoNum type="arabicPeriod"/>
              <a:defRPr/>
            </a:lvl4pPr>
            <a:lvl5pPr>
              <a:buSzPct val="100000"/>
              <a:buFont typeface="+mj-lt"/>
              <a:buAutoNum type="arabicPeriod"/>
              <a:defRPr/>
            </a:lvl5pPr>
          </a:lstStyle>
          <a:p>
            <a:pPr lvl="0"/>
            <a:r>
              <a:rPr lang="en-GB" noProof="0" dirty="0"/>
              <a:t>Click to edit text 11 </a:t>
            </a:r>
            <a:r>
              <a:rPr lang="en-GB" noProof="0" dirty="0" err="1"/>
              <a:t>pt</a:t>
            </a:r>
            <a:endParaRPr lang="en-GB" noProof="0" dirty="0"/>
          </a:p>
        </p:txBody>
      </p:sp>
      <p:sp>
        <p:nvSpPr>
          <p:cNvPr id="2" name="Text Placeholder 2"/>
          <p:cNvSpPr>
            <a:spLocks noGrp="1"/>
          </p:cNvSpPr>
          <p:nvPr>
            <p:ph type="body" sz="quarter" idx="15" hasCustomPrompt="1"/>
          </p:nvPr>
        </p:nvSpPr>
        <p:spPr>
          <a:xfrm>
            <a:off x="609598" y="721801"/>
            <a:ext cx="9925661" cy="432000"/>
          </a:xfrm>
          <a:ln>
            <a:noFill/>
          </a:ln>
        </p:spPr>
        <p:txBody>
          <a:bodyPr lIns="0" tIns="54000" rIns="108000" bIns="54000" anchor="t">
            <a:noAutofit/>
          </a:bodyPr>
          <a:lstStyle>
            <a:lvl1pPr>
              <a:lnSpc>
                <a:spcPts val="2900"/>
              </a:lnSpc>
              <a:spcBef>
                <a:spcPts val="600"/>
              </a:spcBef>
              <a:buNone/>
              <a:defRPr sz="1865" b="1">
                <a:solidFill>
                  <a:schemeClr val="accent1"/>
                </a:solidFill>
              </a:defRPr>
            </a:lvl1pPr>
          </a:lstStyle>
          <a:p>
            <a:pPr lvl="0"/>
            <a:r>
              <a:rPr lang="en-GB" noProof="0" dirty="0"/>
              <a:t>Click to edit subtitle 14 </a:t>
            </a:r>
            <a:r>
              <a:rPr lang="en-GB" noProof="0" dirty="0" err="1"/>
              <a:t>pt</a:t>
            </a:r>
            <a:endParaRPr lang="en-GB" noProof="0" dirty="0"/>
          </a:p>
        </p:txBody>
      </p:sp>
      <p:sp>
        <p:nvSpPr>
          <p:cNvPr id="5" name="Title Placeholder 1"/>
          <p:cNvSpPr>
            <a:spLocks noGrp="1"/>
          </p:cNvSpPr>
          <p:nvPr>
            <p:ph type="title" hasCustomPrompt="1"/>
          </p:nvPr>
        </p:nvSpPr>
        <p:spPr>
          <a:xfrm>
            <a:off x="609598" y="390715"/>
            <a:ext cx="9925661" cy="432000"/>
          </a:xfrm>
          <a:prstGeom prst="rect">
            <a:avLst/>
          </a:prstGeom>
          <a:ln>
            <a:noFill/>
          </a:ln>
        </p:spPr>
        <p:txBody>
          <a:bodyPr vert="horz" lIns="0" tIns="54000" rIns="108000" bIns="54000" rtlCol="0" anchor="t" anchorCtr="0">
            <a:noAutofit/>
          </a:bodyPr>
          <a:lstStyle>
            <a:lvl1pPr>
              <a:lnSpc>
                <a:spcPct val="85000"/>
              </a:lnSpc>
              <a:defRPr sz="2665">
                <a:solidFill>
                  <a:schemeClr val="tx1"/>
                </a:solidFill>
              </a:defRPr>
            </a:lvl1pPr>
          </a:lstStyle>
          <a:p>
            <a:r>
              <a:rPr lang="en-GB" dirty="0"/>
              <a:t>Click to edit Agenda title style 20 </a:t>
            </a:r>
            <a:r>
              <a:rPr lang="en-GB" dirty="0" err="1"/>
              <a:t>pt</a:t>
            </a:r>
            <a:endParaRPr lang="en-US" dirty="0"/>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a_content slide ">
    <p:spTree>
      <p:nvGrpSpPr>
        <p:cNvPr id="1" name=""/>
        <p:cNvGrpSpPr/>
        <p:nvPr/>
      </p:nvGrpSpPr>
      <p:grpSpPr>
        <a:xfrm>
          <a:off x="0" y="0"/>
          <a:ext cx="0" cy="0"/>
          <a:chOff x="0" y="0"/>
          <a:chExt cx="0" cy="0"/>
        </a:xfrm>
      </p:grpSpPr>
      <p:sp>
        <p:nvSpPr>
          <p:cNvPr id="3" name="TableAgenda"/>
          <p:cNvSpPr>
            <a:spLocks noGrp="1"/>
          </p:cNvSpPr>
          <p:nvPr>
            <p:ph type="body" sz="quarter" idx="14" hasCustomPrompt="1"/>
          </p:nvPr>
        </p:nvSpPr>
        <p:spPr>
          <a:xfrm>
            <a:off x="609597" y="1600199"/>
            <a:ext cx="9928800" cy="4536000"/>
          </a:xfrm>
        </p:spPr>
        <p:txBody>
          <a:bodyPr>
            <a:noAutofit/>
          </a:bodyPr>
          <a:lstStyle>
            <a:lvl1pPr marL="718820" indent="-502920">
              <a:lnSpc>
                <a:spcPts val="1360"/>
              </a:lnSpc>
              <a:spcBef>
                <a:spcPts val="0"/>
              </a:spcBef>
              <a:spcAft>
                <a:spcPts val="800"/>
              </a:spcAft>
              <a:buClr>
                <a:schemeClr val="accent1"/>
              </a:buClr>
              <a:buSzPct val="100000"/>
              <a:buFont typeface="+mj-lt"/>
              <a:buAutoNum type="arabicPeriod"/>
              <a:defRPr sz="1465" b="0">
                <a:solidFill>
                  <a:schemeClr val="bg1">
                    <a:lumMod val="10000"/>
                  </a:schemeClr>
                </a:solidFill>
              </a:defRPr>
            </a:lvl1pPr>
            <a:lvl2pPr marL="899795" indent="-540385">
              <a:lnSpc>
                <a:spcPts val="1360"/>
              </a:lnSpc>
              <a:spcBef>
                <a:spcPts val="0"/>
              </a:spcBef>
              <a:spcAft>
                <a:spcPts val="800"/>
              </a:spcAft>
              <a:buClr>
                <a:schemeClr val="accent1"/>
              </a:buClr>
              <a:buSzPct val="100000"/>
              <a:buFont typeface="+mj-lt"/>
              <a:buAutoNum type="alphaLcParenR"/>
              <a:defRPr sz="1465">
                <a:solidFill>
                  <a:schemeClr val="bg1">
                    <a:lumMod val="10000"/>
                  </a:schemeClr>
                </a:solidFill>
              </a:defRPr>
            </a:lvl2pPr>
            <a:lvl3pPr marL="1080135" indent="-360045">
              <a:lnSpc>
                <a:spcPts val="1360"/>
              </a:lnSpc>
              <a:spcBef>
                <a:spcPts val="0"/>
              </a:spcBef>
              <a:spcAft>
                <a:spcPts val="800"/>
              </a:spcAft>
              <a:buClr>
                <a:schemeClr val="accent1"/>
              </a:buClr>
              <a:buSzPct val="100000"/>
              <a:buFont typeface="+mj-lt"/>
              <a:buAutoNum type="romanLcPeriod"/>
              <a:defRPr sz="1465">
                <a:solidFill>
                  <a:schemeClr val="bg1">
                    <a:lumMod val="10000"/>
                  </a:schemeClr>
                </a:solidFill>
              </a:defRPr>
            </a:lvl3pPr>
            <a:lvl4pPr>
              <a:lnSpc>
                <a:spcPts val="1360"/>
              </a:lnSpc>
              <a:spcBef>
                <a:spcPts val="0"/>
              </a:spcBef>
              <a:spcAft>
                <a:spcPts val="800"/>
              </a:spcAft>
              <a:buClr>
                <a:schemeClr val="accent1"/>
              </a:buClr>
              <a:buSzPct val="100000"/>
              <a:buFont typeface="+mj-lt"/>
              <a:buAutoNum type="arabicPeriod"/>
              <a:defRPr sz="1465">
                <a:solidFill>
                  <a:schemeClr val="bg1">
                    <a:lumMod val="10000"/>
                  </a:schemeClr>
                </a:solidFill>
              </a:defRPr>
            </a:lvl4pPr>
            <a:lvl5pPr>
              <a:lnSpc>
                <a:spcPts val="1360"/>
              </a:lnSpc>
              <a:spcBef>
                <a:spcPts val="0"/>
              </a:spcBef>
              <a:spcAft>
                <a:spcPts val="800"/>
              </a:spcAft>
              <a:buClr>
                <a:schemeClr val="accent1"/>
              </a:buClr>
              <a:buSzPct val="100000"/>
              <a:buFont typeface="+mj-lt"/>
              <a:buAutoNum type="arabicPeriod"/>
              <a:defRPr sz="1465">
                <a:solidFill>
                  <a:schemeClr val="bg1">
                    <a:lumMod val="10000"/>
                  </a:schemeClr>
                </a:solidFill>
              </a:defRPr>
            </a:lvl5pPr>
          </a:lstStyle>
          <a:p>
            <a:pPr lvl="0"/>
            <a:r>
              <a:rPr lang="en-GB" noProof="0" dirty="0"/>
              <a:t>Click to edit text 11 </a:t>
            </a:r>
            <a:r>
              <a:rPr lang="en-GB" noProof="0" dirty="0" err="1"/>
              <a:t>pt</a:t>
            </a:r>
            <a:endParaRPr lang="en-GB" noProof="0" dirty="0"/>
          </a:p>
          <a:p>
            <a:pPr lvl="1"/>
            <a:r>
              <a:rPr lang="en-GB" noProof="0" dirty="0"/>
              <a:t>Second level</a:t>
            </a:r>
            <a:endParaRPr lang="en-GB" noProof="0" dirty="0"/>
          </a:p>
          <a:p>
            <a:pPr lvl="2"/>
            <a:r>
              <a:rPr lang="en-GB" noProof="0" dirty="0"/>
              <a:t>Third level</a:t>
            </a:r>
            <a:endParaRPr lang="en-GB" noProof="0" dirty="0"/>
          </a:p>
          <a:p>
            <a:pPr lvl="3"/>
            <a:r>
              <a:rPr lang="en-GB" noProof="0" dirty="0"/>
              <a:t>Fourth level</a:t>
            </a:r>
            <a:endParaRPr lang="en-GB" noProof="0" dirty="0"/>
          </a:p>
          <a:p>
            <a:pPr lvl="4"/>
            <a:r>
              <a:rPr lang="en-GB" noProof="0" dirty="0"/>
              <a:t>Fifth level</a:t>
            </a:r>
            <a:endParaRPr lang="en-GB" noProof="0" dirty="0"/>
          </a:p>
        </p:txBody>
      </p:sp>
      <p:sp>
        <p:nvSpPr>
          <p:cNvPr id="2" name="Text Placeholder 2"/>
          <p:cNvSpPr>
            <a:spLocks noGrp="1"/>
          </p:cNvSpPr>
          <p:nvPr>
            <p:ph type="body" sz="quarter" idx="15" hasCustomPrompt="1"/>
          </p:nvPr>
        </p:nvSpPr>
        <p:spPr>
          <a:xfrm>
            <a:off x="609598" y="721801"/>
            <a:ext cx="9925661" cy="432000"/>
          </a:xfrm>
          <a:ln>
            <a:noFill/>
          </a:ln>
        </p:spPr>
        <p:txBody>
          <a:bodyPr lIns="0" tIns="54000" rIns="108000" bIns="54000" anchor="t">
            <a:noAutofit/>
          </a:bodyPr>
          <a:lstStyle>
            <a:lvl1pPr>
              <a:lnSpc>
                <a:spcPts val="2900"/>
              </a:lnSpc>
              <a:spcBef>
                <a:spcPts val="600"/>
              </a:spcBef>
              <a:buNone/>
              <a:defRPr sz="1865" b="1">
                <a:solidFill>
                  <a:schemeClr val="accent1"/>
                </a:solidFill>
              </a:defRPr>
            </a:lvl1pPr>
          </a:lstStyle>
          <a:p>
            <a:pPr lvl="0"/>
            <a:r>
              <a:rPr lang="en-GB" noProof="0" dirty="0"/>
              <a:t>Click to edit subtitle 14 </a:t>
            </a:r>
            <a:r>
              <a:rPr lang="en-GB" noProof="0" dirty="0" err="1"/>
              <a:t>pt</a:t>
            </a:r>
            <a:endParaRPr lang="en-GB" noProof="0" dirty="0"/>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b_content slide">
    <p:spTree>
      <p:nvGrpSpPr>
        <p:cNvPr id="1" name=""/>
        <p:cNvGrpSpPr/>
        <p:nvPr/>
      </p:nvGrpSpPr>
      <p:grpSpPr>
        <a:xfrm>
          <a:off x="0" y="0"/>
          <a:ext cx="0" cy="0"/>
          <a:chOff x="0" y="0"/>
          <a:chExt cx="0" cy="0"/>
        </a:xfrm>
      </p:grpSpPr>
      <p:sp>
        <p:nvSpPr>
          <p:cNvPr id="2" name="Text Placeholder 2"/>
          <p:cNvSpPr>
            <a:spLocks noGrp="1"/>
          </p:cNvSpPr>
          <p:nvPr>
            <p:ph type="body" sz="quarter" idx="15" hasCustomPrompt="1"/>
          </p:nvPr>
        </p:nvSpPr>
        <p:spPr>
          <a:xfrm>
            <a:off x="609597" y="721801"/>
            <a:ext cx="8136131" cy="432000"/>
          </a:xfrm>
          <a:ln>
            <a:noFill/>
          </a:ln>
        </p:spPr>
        <p:txBody>
          <a:bodyPr lIns="0" tIns="54000" rIns="108000" bIns="54000" anchor="t">
            <a:noAutofit/>
          </a:bodyPr>
          <a:lstStyle>
            <a:lvl1pPr>
              <a:lnSpc>
                <a:spcPts val="2900"/>
              </a:lnSpc>
              <a:spcBef>
                <a:spcPts val="600"/>
              </a:spcBef>
              <a:buNone/>
              <a:defRPr sz="1865" b="1">
                <a:solidFill>
                  <a:schemeClr val="accent1"/>
                </a:solidFill>
              </a:defRPr>
            </a:lvl1pPr>
          </a:lstStyle>
          <a:p>
            <a:pPr lvl="0"/>
            <a:r>
              <a:rPr lang="en-GB" noProof="0" dirty="0"/>
              <a:t>Click to edit subtitle 14 </a:t>
            </a:r>
            <a:r>
              <a:rPr lang="en-GB" noProof="0" dirty="0" err="1"/>
              <a:t>pt</a:t>
            </a:r>
            <a:endParaRPr lang="en-GB" noProof="0" dirty="0"/>
          </a:p>
        </p:txBody>
      </p:sp>
      <p:sp>
        <p:nvSpPr>
          <p:cNvPr id="5" name="Title Placeholder 1"/>
          <p:cNvSpPr>
            <a:spLocks noGrp="1"/>
          </p:cNvSpPr>
          <p:nvPr>
            <p:ph type="title" hasCustomPrompt="1"/>
          </p:nvPr>
        </p:nvSpPr>
        <p:spPr>
          <a:xfrm>
            <a:off x="609597" y="390715"/>
            <a:ext cx="8136131" cy="432000"/>
          </a:xfrm>
          <a:prstGeom prst="rect">
            <a:avLst/>
          </a:prstGeom>
          <a:ln>
            <a:noFill/>
          </a:ln>
        </p:spPr>
        <p:txBody>
          <a:bodyPr vert="horz" lIns="0" tIns="54000" rIns="108000" bIns="54000" rtlCol="0" anchor="t" anchorCtr="0">
            <a:noAutofit/>
          </a:bodyPr>
          <a:lstStyle>
            <a:lvl1pPr>
              <a:lnSpc>
                <a:spcPct val="85000"/>
              </a:lnSpc>
              <a:defRPr sz="2665">
                <a:solidFill>
                  <a:schemeClr val="tx1"/>
                </a:solidFill>
              </a:defRPr>
            </a:lvl1pPr>
          </a:lstStyle>
          <a:p>
            <a:r>
              <a:rPr lang="en-GB" dirty="0"/>
              <a:t>Click to edit Master title style 20 </a:t>
            </a:r>
            <a:r>
              <a:rPr lang="en-GB" dirty="0" err="1"/>
              <a:t>pt</a:t>
            </a:r>
            <a:endParaRPr lang="en-US" dirty="0"/>
          </a:p>
        </p:txBody>
      </p:sp>
      <p:sp>
        <p:nvSpPr>
          <p:cNvPr id="4" name="Picture Placeholder 3"/>
          <p:cNvSpPr>
            <a:spLocks noGrp="1"/>
          </p:cNvSpPr>
          <p:nvPr>
            <p:ph type="pic" sz="quarter" idx="14" hasCustomPrompt="1"/>
          </p:nvPr>
        </p:nvSpPr>
        <p:spPr>
          <a:xfrm>
            <a:off x="9096000" y="0"/>
            <a:ext cx="3096000" cy="6858000"/>
          </a:xfrm>
          <a:noFill/>
          <a:ln>
            <a:noFill/>
          </a:ln>
        </p:spPr>
        <p:txBody>
          <a:bodyPr lIns="108000" tIns="2376000" anchor="t" anchorCtr="1"/>
          <a:lstStyle>
            <a:lvl1pPr marL="0" indent="0" algn="l">
              <a:buNone/>
              <a:defRPr>
                <a:solidFill>
                  <a:schemeClr val="tx1"/>
                </a:solidFill>
              </a:defRPr>
            </a:lvl1pPr>
          </a:lstStyle>
          <a:p>
            <a:r>
              <a:rPr lang="en-GB" dirty="0"/>
              <a:t>Click on icon to insert picture</a:t>
            </a:r>
            <a:endParaRPr lang="en-GB" dirty="0"/>
          </a:p>
        </p:txBody>
      </p:sp>
      <p:sp>
        <p:nvSpPr>
          <p:cNvPr id="3" name="TableAgenda"/>
          <p:cNvSpPr>
            <a:spLocks noGrp="1"/>
          </p:cNvSpPr>
          <p:nvPr>
            <p:ph type="body" sz="quarter" idx="16" hasCustomPrompt="1"/>
          </p:nvPr>
        </p:nvSpPr>
        <p:spPr>
          <a:xfrm>
            <a:off x="609597" y="1600199"/>
            <a:ext cx="7405200" cy="4536000"/>
          </a:xfrm>
          <a:noFill/>
        </p:spPr>
        <p:txBody>
          <a:bodyPr>
            <a:noAutofit/>
          </a:bodyPr>
          <a:lstStyle>
            <a:lvl1pPr marL="718820" indent="-502920">
              <a:lnSpc>
                <a:spcPts val="1360"/>
              </a:lnSpc>
              <a:spcBef>
                <a:spcPts val="0"/>
              </a:spcBef>
              <a:spcAft>
                <a:spcPts val="800"/>
              </a:spcAft>
              <a:buClr>
                <a:schemeClr val="accent1"/>
              </a:buClr>
              <a:buSzPct val="100000"/>
              <a:buFont typeface="+mj-lt"/>
              <a:buAutoNum type="arabicPeriod"/>
              <a:defRPr sz="1465" b="0">
                <a:solidFill>
                  <a:schemeClr val="bg1">
                    <a:lumMod val="10000"/>
                  </a:schemeClr>
                </a:solidFill>
              </a:defRPr>
            </a:lvl1pPr>
            <a:lvl2pPr marL="899795" indent="-540385">
              <a:lnSpc>
                <a:spcPts val="1360"/>
              </a:lnSpc>
              <a:spcBef>
                <a:spcPts val="0"/>
              </a:spcBef>
              <a:spcAft>
                <a:spcPts val="800"/>
              </a:spcAft>
              <a:buClr>
                <a:schemeClr val="accent1"/>
              </a:buClr>
              <a:buSzPct val="100000"/>
              <a:buFont typeface="+mj-lt"/>
              <a:buAutoNum type="alphaLcParenR"/>
              <a:defRPr sz="1465">
                <a:solidFill>
                  <a:schemeClr val="bg1">
                    <a:lumMod val="10000"/>
                  </a:schemeClr>
                </a:solidFill>
              </a:defRPr>
            </a:lvl2pPr>
            <a:lvl3pPr marL="1080135" indent="-360045">
              <a:lnSpc>
                <a:spcPts val="1360"/>
              </a:lnSpc>
              <a:spcBef>
                <a:spcPts val="0"/>
              </a:spcBef>
              <a:spcAft>
                <a:spcPts val="800"/>
              </a:spcAft>
              <a:buClr>
                <a:schemeClr val="accent1"/>
              </a:buClr>
              <a:buSzPct val="100000"/>
              <a:buFont typeface="+mj-lt"/>
              <a:buAutoNum type="romanLcPeriod"/>
              <a:defRPr sz="1465">
                <a:solidFill>
                  <a:schemeClr val="bg1">
                    <a:lumMod val="10000"/>
                  </a:schemeClr>
                </a:solidFill>
              </a:defRPr>
            </a:lvl3pPr>
            <a:lvl4pPr>
              <a:lnSpc>
                <a:spcPts val="1360"/>
              </a:lnSpc>
              <a:spcBef>
                <a:spcPts val="0"/>
              </a:spcBef>
              <a:spcAft>
                <a:spcPts val="800"/>
              </a:spcAft>
              <a:buClr>
                <a:schemeClr val="accent1"/>
              </a:buClr>
              <a:buSzPct val="100000"/>
              <a:buFont typeface="+mj-lt"/>
              <a:buAutoNum type="arabicPeriod"/>
              <a:defRPr sz="1465">
                <a:solidFill>
                  <a:schemeClr val="bg1">
                    <a:lumMod val="10000"/>
                  </a:schemeClr>
                </a:solidFill>
              </a:defRPr>
            </a:lvl4pPr>
            <a:lvl5pPr>
              <a:lnSpc>
                <a:spcPts val="1360"/>
              </a:lnSpc>
              <a:spcBef>
                <a:spcPts val="0"/>
              </a:spcBef>
              <a:spcAft>
                <a:spcPts val="800"/>
              </a:spcAft>
              <a:buClr>
                <a:schemeClr val="accent1"/>
              </a:buClr>
              <a:buSzPct val="100000"/>
              <a:buFont typeface="+mj-lt"/>
              <a:buAutoNum type="arabicPeriod"/>
              <a:defRPr sz="1465">
                <a:solidFill>
                  <a:schemeClr val="bg1">
                    <a:lumMod val="10000"/>
                  </a:schemeClr>
                </a:solidFill>
              </a:defRPr>
            </a:lvl5pPr>
          </a:lstStyle>
          <a:p>
            <a:pPr lvl="0"/>
            <a:r>
              <a:rPr lang="en-GB" noProof="0" dirty="0"/>
              <a:t>Click to edit text 11 </a:t>
            </a:r>
            <a:r>
              <a:rPr lang="en-GB" noProof="0" dirty="0" err="1"/>
              <a:t>pt</a:t>
            </a:r>
            <a:endParaRPr lang="en-GB" noProof="0" dirty="0"/>
          </a:p>
          <a:p>
            <a:pPr lvl="1"/>
            <a:r>
              <a:rPr lang="en-GB" noProof="0" dirty="0"/>
              <a:t>Second level</a:t>
            </a:r>
            <a:endParaRPr lang="en-GB" noProof="0" dirty="0"/>
          </a:p>
          <a:p>
            <a:pPr lvl="2"/>
            <a:r>
              <a:rPr lang="en-GB" noProof="0" dirty="0"/>
              <a:t>Third level</a:t>
            </a:r>
            <a:endParaRPr lang="en-GB" noProof="0" dirty="0"/>
          </a:p>
          <a:p>
            <a:pPr lvl="3"/>
            <a:r>
              <a:rPr lang="en-GB" noProof="0" dirty="0"/>
              <a:t>Fourth level</a:t>
            </a:r>
            <a:endParaRPr lang="en-GB" noProof="0" dirty="0"/>
          </a:p>
          <a:p>
            <a:pPr lvl="4"/>
            <a:r>
              <a:rPr lang="en-GB" noProof="0" dirty="0"/>
              <a:t>Fifth level</a:t>
            </a:r>
            <a:endParaRPr lang="en-GB" noProof="0" dirty="0"/>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c_content slide">
    <p:spTree>
      <p:nvGrpSpPr>
        <p:cNvPr id="1" name=""/>
        <p:cNvGrpSpPr/>
        <p:nvPr/>
      </p:nvGrpSpPr>
      <p:grpSpPr>
        <a:xfrm>
          <a:off x="0" y="0"/>
          <a:ext cx="0" cy="0"/>
          <a:chOff x="0" y="0"/>
          <a:chExt cx="0" cy="0"/>
        </a:xfrm>
      </p:grpSpPr>
      <p:sp>
        <p:nvSpPr>
          <p:cNvPr id="2" name="Text Placeholder 2"/>
          <p:cNvSpPr>
            <a:spLocks noGrp="1"/>
          </p:cNvSpPr>
          <p:nvPr>
            <p:ph type="body" sz="quarter" idx="15" hasCustomPrompt="1"/>
          </p:nvPr>
        </p:nvSpPr>
        <p:spPr>
          <a:xfrm>
            <a:off x="609597" y="721801"/>
            <a:ext cx="8136131" cy="432000"/>
          </a:xfrm>
          <a:ln>
            <a:noFill/>
          </a:ln>
        </p:spPr>
        <p:txBody>
          <a:bodyPr lIns="0" tIns="54000" rIns="108000" bIns="54000" anchor="t">
            <a:noAutofit/>
          </a:bodyPr>
          <a:lstStyle>
            <a:lvl1pPr>
              <a:lnSpc>
                <a:spcPts val="2900"/>
              </a:lnSpc>
              <a:spcBef>
                <a:spcPts val="600"/>
              </a:spcBef>
              <a:buNone/>
              <a:defRPr sz="1865" b="1">
                <a:solidFill>
                  <a:schemeClr val="accent1"/>
                </a:solidFill>
              </a:defRPr>
            </a:lvl1pPr>
          </a:lstStyle>
          <a:p>
            <a:pPr lvl="0"/>
            <a:r>
              <a:rPr lang="en-GB" noProof="0" dirty="0"/>
              <a:t>Click to edit subtitle 14 </a:t>
            </a:r>
            <a:r>
              <a:rPr lang="en-GB" noProof="0" dirty="0" err="1"/>
              <a:t>pt</a:t>
            </a:r>
            <a:endParaRPr lang="en-GB" noProof="0" dirty="0"/>
          </a:p>
        </p:txBody>
      </p:sp>
      <p:sp>
        <p:nvSpPr>
          <p:cNvPr id="5" name="Title Placeholder 1"/>
          <p:cNvSpPr>
            <a:spLocks noGrp="1"/>
          </p:cNvSpPr>
          <p:nvPr>
            <p:ph type="title" hasCustomPrompt="1"/>
          </p:nvPr>
        </p:nvSpPr>
        <p:spPr>
          <a:xfrm>
            <a:off x="609597" y="390715"/>
            <a:ext cx="8136131" cy="432000"/>
          </a:xfrm>
          <a:prstGeom prst="rect">
            <a:avLst/>
          </a:prstGeom>
          <a:ln>
            <a:noFill/>
          </a:ln>
        </p:spPr>
        <p:txBody>
          <a:bodyPr vert="horz" lIns="0" tIns="54000" rIns="108000" bIns="54000" rtlCol="0" anchor="t" anchorCtr="0">
            <a:noAutofit/>
          </a:bodyPr>
          <a:lstStyle>
            <a:lvl1pPr>
              <a:lnSpc>
                <a:spcPct val="85000"/>
              </a:lnSpc>
              <a:defRPr sz="2665">
                <a:solidFill>
                  <a:schemeClr val="tx1"/>
                </a:solidFill>
              </a:defRPr>
            </a:lvl1pPr>
          </a:lstStyle>
          <a:p>
            <a:r>
              <a:rPr lang="en-GB" dirty="0"/>
              <a:t>Click to edit Master title style 20 </a:t>
            </a:r>
            <a:r>
              <a:rPr lang="en-GB" dirty="0" err="1"/>
              <a:t>pt</a:t>
            </a:r>
            <a:endParaRPr lang="en-US" dirty="0"/>
          </a:p>
        </p:txBody>
      </p:sp>
      <p:sp>
        <p:nvSpPr>
          <p:cNvPr id="3" name="Content Placeholder 2"/>
          <p:cNvSpPr>
            <a:spLocks noGrp="1"/>
          </p:cNvSpPr>
          <p:nvPr>
            <p:ph sz="half" idx="1" hasCustomPrompt="1"/>
          </p:nvPr>
        </p:nvSpPr>
        <p:spPr>
          <a:xfrm>
            <a:off x="610288" y="1600199"/>
            <a:ext cx="4675131" cy="4534951"/>
          </a:xfrm>
          <a:ln>
            <a:noFill/>
          </a:ln>
        </p:spPr>
        <p:txBody>
          <a:bodyPr lIns="61200" tIns="61200" rIns="61200" bIns="61200">
            <a:noAutofit/>
          </a:bodyPr>
          <a:lstStyle>
            <a:lvl1pPr>
              <a:lnSpc>
                <a:spcPts val="1360"/>
              </a:lnSpc>
              <a:spcBef>
                <a:spcPts val="0"/>
              </a:spcBef>
              <a:spcAft>
                <a:spcPts val="800"/>
              </a:spcAft>
              <a:buClr>
                <a:schemeClr val="accent1"/>
              </a:buClr>
              <a:defRPr sz="1465" b="0" baseline="0">
                <a:solidFill>
                  <a:schemeClr val="bg1">
                    <a:lumMod val="10000"/>
                  </a:schemeClr>
                </a:solidFill>
              </a:defRPr>
            </a:lvl1pPr>
            <a:lvl2pPr>
              <a:lnSpc>
                <a:spcPts val="1360"/>
              </a:lnSpc>
              <a:spcBef>
                <a:spcPts val="0"/>
              </a:spcBef>
              <a:spcAft>
                <a:spcPts val="800"/>
              </a:spcAft>
              <a:buClr>
                <a:schemeClr val="accent1"/>
              </a:buClr>
              <a:defRPr sz="1465" baseline="0">
                <a:solidFill>
                  <a:schemeClr val="bg1">
                    <a:lumMod val="10000"/>
                  </a:schemeClr>
                </a:solidFill>
              </a:defRPr>
            </a:lvl2pPr>
            <a:lvl3pPr>
              <a:lnSpc>
                <a:spcPts val="1360"/>
              </a:lnSpc>
              <a:spcBef>
                <a:spcPts val="0"/>
              </a:spcBef>
              <a:spcAft>
                <a:spcPts val="800"/>
              </a:spcAft>
              <a:buClr>
                <a:schemeClr val="accent1"/>
              </a:buClr>
              <a:defRPr sz="1465" baseline="0">
                <a:solidFill>
                  <a:schemeClr val="bg1">
                    <a:lumMod val="10000"/>
                  </a:schemeClr>
                </a:solidFill>
              </a:defRPr>
            </a:lvl3pPr>
            <a:lvl4pPr>
              <a:lnSpc>
                <a:spcPts val="1360"/>
              </a:lnSpc>
              <a:spcBef>
                <a:spcPts val="0"/>
              </a:spcBef>
              <a:spcAft>
                <a:spcPts val="800"/>
              </a:spcAft>
              <a:buClr>
                <a:schemeClr val="accent1"/>
              </a:buClr>
              <a:defRPr sz="1465" baseline="0">
                <a:solidFill>
                  <a:schemeClr val="bg1">
                    <a:lumMod val="10000"/>
                  </a:schemeClr>
                </a:solidFill>
              </a:defRPr>
            </a:lvl4pPr>
            <a:lvl5pPr>
              <a:lnSpc>
                <a:spcPts val="1360"/>
              </a:lnSpc>
              <a:spcBef>
                <a:spcPts val="0"/>
              </a:spcBef>
              <a:spcAft>
                <a:spcPts val="800"/>
              </a:spcAft>
              <a:buClr>
                <a:schemeClr val="accent1"/>
              </a:buClr>
              <a:defRPr sz="1465" baseline="0">
                <a:solidFill>
                  <a:schemeClr val="bg1">
                    <a:lumMod val="10000"/>
                  </a:schemeClr>
                </a:solidFill>
              </a:defRPr>
            </a:lvl5pPr>
            <a:lvl6pPr>
              <a:defRPr sz="2100"/>
            </a:lvl6pPr>
            <a:lvl7pPr>
              <a:defRPr sz="2100"/>
            </a:lvl7pPr>
            <a:lvl8pPr>
              <a:defRPr sz="2100"/>
            </a:lvl8pPr>
            <a:lvl9pPr>
              <a:defRPr sz="2100"/>
            </a:lvl9pPr>
          </a:lstStyle>
          <a:p>
            <a:pPr lvl="0"/>
            <a:r>
              <a:rPr lang="en-GB" noProof="0" dirty="0"/>
              <a:t>Click to edit text 11 </a:t>
            </a:r>
            <a:r>
              <a:rPr lang="en-GB" noProof="0" dirty="0" err="1"/>
              <a:t>pt</a:t>
            </a:r>
            <a:endParaRPr lang="en-GB" noProof="0" dirty="0"/>
          </a:p>
          <a:p>
            <a:pPr lvl="1"/>
            <a:r>
              <a:rPr lang="en-GB" noProof="0" dirty="0"/>
              <a:t>Second level</a:t>
            </a:r>
            <a:endParaRPr lang="en-GB" noProof="0" dirty="0"/>
          </a:p>
          <a:p>
            <a:pPr lvl="2"/>
            <a:r>
              <a:rPr lang="en-GB" noProof="0" dirty="0"/>
              <a:t>Third level</a:t>
            </a:r>
            <a:endParaRPr lang="en-GB" noProof="0" dirty="0"/>
          </a:p>
          <a:p>
            <a:pPr lvl="3"/>
            <a:r>
              <a:rPr lang="en-GB" noProof="0" dirty="0"/>
              <a:t>Fourth level</a:t>
            </a:r>
            <a:endParaRPr lang="en-GB" noProof="0" dirty="0"/>
          </a:p>
          <a:p>
            <a:pPr lvl="4"/>
            <a:r>
              <a:rPr lang="en-GB" noProof="0" dirty="0"/>
              <a:t>Fifth level</a:t>
            </a:r>
            <a:endParaRPr lang="en-GB" noProof="0" dirty="0"/>
          </a:p>
        </p:txBody>
      </p:sp>
      <p:sp>
        <p:nvSpPr>
          <p:cNvPr id="8" name="Content Placeholder 2"/>
          <p:cNvSpPr>
            <a:spLocks noGrp="1"/>
          </p:cNvSpPr>
          <p:nvPr>
            <p:ph sz="half" idx="16" hasCustomPrompt="1"/>
          </p:nvPr>
        </p:nvSpPr>
        <p:spPr>
          <a:xfrm>
            <a:off x="5862566" y="1600199"/>
            <a:ext cx="4675131" cy="4534951"/>
          </a:xfrm>
          <a:ln>
            <a:noFill/>
          </a:ln>
        </p:spPr>
        <p:txBody>
          <a:bodyPr lIns="61200" tIns="61200" rIns="61200" bIns="61200">
            <a:noAutofit/>
          </a:bodyPr>
          <a:lstStyle>
            <a:lvl1pPr>
              <a:lnSpc>
                <a:spcPts val="1360"/>
              </a:lnSpc>
              <a:spcBef>
                <a:spcPts val="0"/>
              </a:spcBef>
              <a:spcAft>
                <a:spcPts val="800"/>
              </a:spcAft>
              <a:buClr>
                <a:schemeClr val="accent1"/>
              </a:buClr>
              <a:defRPr sz="1465" b="0" baseline="0">
                <a:solidFill>
                  <a:schemeClr val="bg1">
                    <a:lumMod val="10000"/>
                  </a:schemeClr>
                </a:solidFill>
              </a:defRPr>
            </a:lvl1pPr>
            <a:lvl2pPr>
              <a:lnSpc>
                <a:spcPts val="1360"/>
              </a:lnSpc>
              <a:spcBef>
                <a:spcPts val="0"/>
              </a:spcBef>
              <a:spcAft>
                <a:spcPts val="800"/>
              </a:spcAft>
              <a:buClr>
                <a:schemeClr val="accent1"/>
              </a:buClr>
              <a:defRPr sz="1465" baseline="0">
                <a:solidFill>
                  <a:schemeClr val="bg1">
                    <a:lumMod val="10000"/>
                  </a:schemeClr>
                </a:solidFill>
              </a:defRPr>
            </a:lvl2pPr>
            <a:lvl3pPr>
              <a:lnSpc>
                <a:spcPts val="1360"/>
              </a:lnSpc>
              <a:spcBef>
                <a:spcPts val="0"/>
              </a:spcBef>
              <a:spcAft>
                <a:spcPts val="800"/>
              </a:spcAft>
              <a:buClr>
                <a:schemeClr val="accent1"/>
              </a:buClr>
              <a:defRPr sz="1465" baseline="0">
                <a:solidFill>
                  <a:schemeClr val="bg1">
                    <a:lumMod val="10000"/>
                  </a:schemeClr>
                </a:solidFill>
              </a:defRPr>
            </a:lvl3pPr>
            <a:lvl4pPr>
              <a:lnSpc>
                <a:spcPts val="1360"/>
              </a:lnSpc>
              <a:spcBef>
                <a:spcPts val="0"/>
              </a:spcBef>
              <a:spcAft>
                <a:spcPts val="800"/>
              </a:spcAft>
              <a:buClr>
                <a:schemeClr val="accent1"/>
              </a:buClr>
              <a:defRPr sz="1465" baseline="0">
                <a:solidFill>
                  <a:schemeClr val="bg1">
                    <a:lumMod val="10000"/>
                  </a:schemeClr>
                </a:solidFill>
              </a:defRPr>
            </a:lvl4pPr>
            <a:lvl5pPr>
              <a:lnSpc>
                <a:spcPts val="1360"/>
              </a:lnSpc>
              <a:spcBef>
                <a:spcPts val="0"/>
              </a:spcBef>
              <a:spcAft>
                <a:spcPts val="800"/>
              </a:spcAft>
              <a:buClr>
                <a:schemeClr val="accent1"/>
              </a:buClr>
              <a:defRPr sz="1465" baseline="0">
                <a:solidFill>
                  <a:schemeClr val="bg1">
                    <a:lumMod val="10000"/>
                  </a:schemeClr>
                </a:solidFill>
              </a:defRPr>
            </a:lvl5pPr>
            <a:lvl6pPr>
              <a:defRPr sz="2100"/>
            </a:lvl6pPr>
            <a:lvl7pPr>
              <a:defRPr sz="2100"/>
            </a:lvl7pPr>
            <a:lvl8pPr>
              <a:defRPr sz="2100"/>
            </a:lvl8pPr>
            <a:lvl9pPr>
              <a:defRPr sz="2100"/>
            </a:lvl9pPr>
          </a:lstStyle>
          <a:p>
            <a:pPr lvl="0"/>
            <a:r>
              <a:rPr lang="en-GB" noProof="0" dirty="0"/>
              <a:t>Click to edit text 11 </a:t>
            </a:r>
            <a:r>
              <a:rPr lang="en-GB" noProof="0" dirty="0" err="1"/>
              <a:t>pt</a:t>
            </a:r>
            <a:endParaRPr lang="en-GB" noProof="0" dirty="0"/>
          </a:p>
          <a:p>
            <a:pPr lvl="1"/>
            <a:r>
              <a:rPr lang="en-GB" noProof="0" dirty="0"/>
              <a:t>Second level</a:t>
            </a:r>
            <a:endParaRPr lang="en-GB" noProof="0" dirty="0"/>
          </a:p>
          <a:p>
            <a:pPr lvl="2"/>
            <a:r>
              <a:rPr lang="en-GB" noProof="0" dirty="0"/>
              <a:t>Third level</a:t>
            </a:r>
            <a:endParaRPr lang="en-GB" noProof="0" dirty="0"/>
          </a:p>
          <a:p>
            <a:pPr lvl="3"/>
            <a:r>
              <a:rPr lang="en-GB" noProof="0" dirty="0"/>
              <a:t>Fourth level</a:t>
            </a:r>
            <a:endParaRPr lang="en-GB" noProof="0" dirty="0"/>
          </a:p>
          <a:p>
            <a:pPr lvl="4"/>
            <a:r>
              <a:rPr lang="en-GB" noProof="0" dirty="0"/>
              <a:t>Fifth level</a:t>
            </a:r>
            <a:endParaRPr lang="en-GB" noProof="0" dirty="0"/>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userDrawn="1">
  <p:cSld name="5a_End slide with logo (Yellow)">
    <p:bg>
      <p:bgPr>
        <a:solidFill>
          <a:srgbClr val="F4B645"/>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609597" y="3588855"/>
            <a:ext cx="10972803" cy="522483"/>
          </a:xfrm>
        </p:spPr>
        <p:txBody>
          <a:bodyPr anchor="ctr">
            <a:noAutofit/>
          </a:bodyPr>
          <a:lstStyle>
            <a:lvl1pPr algn="ctr">
              <a:defRPr sz="4000">
                <a:solidFill>
                  <a:schemeClr val="tx1"/>
                </a:solidFill>
              </a:defRPr>
            </a:lvl1pPr>
          </a:lstStyle>
          <a:p>
            <a:r>
              <a:rPr lang="en-GB" dirty="0"/>
              <a:t>Thank you</a:t>
            </a:r>
            <a:endParaRPr lang="en-US" dirty="0"/>
          </a:p>
        </p:txBody>
      </p:sp>
      <p:sp>
        <p:nvSpPr>
          <p:cNvPr id="10" name="Text Placeholder 2"/>
          <p:cNvSpPr>
            <a:spLocks noGrp="1"/>
          </p:cNvSpPr>
          <p:nvPr>
            <p:ph type="body" sz="quarter" idx="13" hasCustomPrompt="1"/>
          </p:nvPr>
        </p:nvSpPr>
        <p:spPr>
          <a:xfrm>
            <a:off x="1133168" y="4699368"/>
            <a:ext cx="9925661" cy="432000"/>
          </a:xfrm>
          <a:ln>
            <a:noFill/>
          </a:ln>
        </p:spPr>
        <p:txBody>
          <a:bodyPr lIns="0" tIns="54000" rIns="108000" bIns="54000" anchor="ctr">
            <a:noAutofit/>
          </a:bodyPr>
          <a:lstStyle>
            <a:lvl1pPr algn="ctr">
              <a:lnSpc>
                <a:spcPts val="2900"/>
              </a:lnSpc>
              <a:spcBef>
                <a:spcPts val="600"/>
              </a:spcBef>
              <a:buNone/>
              <a:defRPr>
                <a:solidFill>
                  <a:schemeClr val="tx1"/>
                </a:solidFill>
              </a:defRPr>
            </a:lvl1pPr>
          </a:lstStyle>
          <a:p>
            <a:pPr lvl="0"/>
            <a:r>
              <a:rPr lang="en-GB" noProof="0" dirty="0"/>
              <a:t>Author</a:t>
            </a:r>
            <a:endParaRPr lang="en-GB" noProof="0" dirty="0"/>
          </a:p>
        </p:txBody>
      </p:sp>
      <p:sp>
        <p:nvSpPr>
          <p:cNvPr id="11" name="Text Placeholder 2"/>
          <p:cNvSpPr>
            <a:spLocks noGrp="1"/>
          </p:cNvSpPr>
          <p:nvPr>
            <p:ph type="body" sz="quarter" idx="14" hasCustomPrompt="1"/>
          </p:nvPr>
        </p:nvSpPr>
        <p:spPr>
          <a:xfrm>
            <a:off x="2989817" y="5141581"/>
            <a:ext cx="3106183" cy="432000"/>
          </a:xfrm>
          <a:ln>
            <a:noFill/>
          </a:ln>
        </p:spPr>
        <p:txBody>
          <a:bodyPr lIns="0" tIns="54000" rIns="108000" bIns="54000" anchor="ctr">
            <a:noAutofit/>
          </a:bodyPr>
          <a:lstStyle>
            <a:lvl1pPr algn="ctr">
              <a:lnSpc>
                <a:spcPts val="2900"/>
              </a:lnSpc>
              <a:spcBef>
                <a:spcPts val="600"/>
              </a:spcBef>
              <a:buNone/>
              <a:defRPr sz="1600">
                <a:solidFill>
                  <a:schemeClr val="tx1"/>
                </a:solidFill>
              </a:defRPr>
            </a:lvl1pPr>
          </a:lstStyle>
          <a:p>
            <a:pPr lvl="0"/>
            <a:r>
              <a:rPr lang="en-GB" noProof="0" dirty="0"/>
              <a:t>E-mail</a:t>
            </a:r>
            <a:endParaRPr lang="en-GB" noProof="0" dirty="0"/>
          </a:p>
        </p:txBody>
      </p:sp>
      <p:sp>
        <p:nvSpPr>
          <p:cNvPr id="12" name="Text Placeholder 2"/>
          <p:cNvSpPr>
            <a:spLocks noGrp="1"/>
          </p:cNvSpPr>
          <p:nvPr>
            <p:ph type="body" sz="quarter" idx="15" hasCustomPrompt="1"/>
          </p:nvPr>
        </p:nvSpPr>
        <p:spPr>
          <a:xfrm>
            <a:off x="6096002" y="5141581"/>
            <a:ext cx="3106183" cy="432000"/>
          </a:xfrm>
          <a:ln>
            <a:noFill/>
          </a:ln>
        </p:spPr>
        <p:txBody>
          <a:bodyPr lIns="0" tIns="54000" rIns="108000" bIns="54000" anchor="ctr">
            <a:noAutofit/>
          </a:bodyPr>
          <a:lstStyle>
            <a:lvl1pPr algn="ctr">
              <a:lnSpc>
                <a:spcPts val="2900"/>
              </a:lnSpc>
              <a:spcBef>
                <a:spcPts val="600"/>
              </a:spcBef>
              <a:buNone/>
              <a:defRPr sz="1600">
                <a:solidFill>
                  <a:schemeClr val="tx1"/>
                </a:solidFill>
              </a:defRPr>
            </a:lvl1pPr>
          </a:lstStyle>
          <a:p>
            <a:pPr lvl="0"/>
            <a:r>
              <a:rPr lang="en-GB" noProof="0" dirty="0"/>
              <a:t>Phone</a:t>
            </a:r>
            <a:endParaRPr lang="en-GB" noProof="0" dirty="0"/>
          </a:p>
        </p:txBody>
      </p:sp>
      <p:sp>
        <p:nvSpPr>
          <p:cNvPr id="13" name="Title 1"/>
          <p:cNvSpPr txBox="1"/>
          <p:nvPr userDrawn="1"/>
        </p:nvSpPr>
        <p:spPr>
          <a:xfrm>
            <a:off x="609597" y="6000385"/>
            <a:ext cx="10972803" cy="522483"/>
          </a:xfrm>
          <a:prstGeom prst="rect">
            <a:avLst/>
          </a:prstGeom>
          <a:ln w="12700">
            <a:miter lim="400000"/>
          </a:ln>
        </p:spPr>
        <p:txBody>
          <a:bodyPr lIns="81277" tIns="81277" rIns="81277" bIns="81277" anchor="ctr">
            <a:noAutofit/>
          </a:bodyPr>
          <a:lstStyle>
            <a:lvl1pPr marL="0" marR="0" indent="0" algn="ctr" defTabSz="457200" rtl="0" eaLnBrk="1" latinLnBrk="0" hangingPunct="1">
              <a:lnSpc>
                <a:spcPct val="100000"/>
              </a:lnSpc>
              <a:spcBef>
                <a:spcPts val="0"/>
              </a:spcBef>
              <a:spcAft>
                <a:spcPts val="0"/>
              </a:spcAft>
              <a:buClrTx/>
              <a:buSzTx/>
              <a:buFontTx/>
              <a:buNone/>
              <a:defRPr sz="3000" b="1" i="0" u="none" strike="noStrike" cap="none" spc="0" baseline="0">
                <a:solidFill>
                  <a:schemeClr val="accent1"/>
                </a:solidFill>
                <a:uFillTx/>
                <a:latin typeface="+mj-lt"/>
                <a:ea typeface="+mj-ea"/>
                <a:cs typeface="+mj-cs"/>
                <a:sym typeface="Calibri" panose="020F0502020204030204"/>
              </a:defRPr>
            </a:lvl1pPr>
            <a:lvl2pPr marL="0" marR="0" indent="0" algn="ctr" defTabSz="457200" rtl="0" eaLnBrk="1" latinLnBrk="0" hangingPunct="1">
              <a:lnSpc>
                <a:spcPct val="100000"/>
              </a:lnSpc>
              <a:spcBef>
                <a:spcPts val="0"/>
              </a:spcBef>
              <a:spcAft>
                <a:spcPts val="0"/>
              </a:spcAft>
              <a:buClrTx/>
              <a:buSzTx/>
              <a:buFontTx/>
              <a:buNone/>
              <a:defRPr sz="1575" b="1" i="0" u="none" strike="noStrike" cap="none" spc="0" baseline="0">
                <a:solidFill>
                  <a:schemeClr val="accent1"/>
                </a:solidFill>
                <a:uFillTx/>
                <a:latin typeface="+mj-lt"/>
                <a:ea typeface="+mj-ea"/>
                <a:cs typeface="+mj-cs"/>
                <a:sym typeface="Calibri" panose="020F0502020204030204"/>
              </a:defRPr>
            </a:lvl2pPr>
            <a:lvl3pPr marL="0" marR="0" indent="0" algn="ctr" defTabSz="457200" rtl="0" eaLnBrk="1" latinLnBrk="0" hangingPunct="1">
              <a:lnSpc>
                <a:spcPct val="100000"/>
              </a:lnSpc>
              <a:spcBef>
                <a:spcPts val="0"/>
              </a:spcBef>
              <a:spcAft>
                <a:spcPts val="0"/>
              </a:spcAft>
              <a:buClrTx/>
              <a:buSzTx/>
              <a:buFontTx/>
              <a:buNone/>
              <a:defRPr sz="1575" b="1" i="0" u="none" strike="noStrike" cap="none" spc="0" baseline="0">
                <a:solidFill>
                  <a:schemeClr val="accent1"/>
                </a:solidFill>
                <a:uFillTx/>
                <a:latin typeface="+mj-lt"/>
                <a:ea typeface="+mj-ea"/>
                <a:cs typeface="+mj-cs"/>
                <a:sym typeface="Calibri" panose="020F0502020204030204"/>
              </a:defRPr>
            </a:lvl3pPr>
            <a:lvl4pPr marL="0" marR="0" indent="0" algn="ctr" defTabSz="457200" rtl="0" eaLnBrk="1" latinLnBrk="0" hangingPunct="1">
              <a:lnSpc>
                <a:spcPct val="100000"/>
              </a:lnSpc>
              <a:spcBef>
                <a:spcPts val="0"/>
              </a:spcBef>
              <a:spcAft>
                <a:spcPts val="0"/>
              </a:spcAft>
              <a:buClrTx/>
              <a:buSzTx/>
              <a:buFontTx/>
              <a:buNone/>
              <a:defRPr sz="1575" b="1" i="0" u="none" strike="noStrike" cap="none" spc="0" baseline="0">
                <a:solidFill>
                  <a:schemeClr val="accent1"/>
                </a:solidFill>
                <a:uFillTx/>
                <a:latin typeface="+mj-lt"/>
                <a:ea typeface="+mj-ea"/>
                <a:cs typeface="+mj-cs"/>
                <a:sym typeface="Calibri" panose="020F0502020204030204"/>
              </a:defRPr>
            </a:lvl4pPr>
            <a:lvl5pPr marL="0" marR="0" indent="0" algn="ctr" defTabSz="457200" rtl="0" eaLnBrk="1" latinLnBrk="0" hangingPunct="1">
              <a:lnSpc>
                <a:spcPct val="100000"/>
              </a:lnSpc>
              <a:spcBef>
                <a:spcPts val="0"/>
              </a:spcBef>
              <a:spcAft>
                <a:spcPts val="0"/>
              </a:spcAft>
              <a:buClrTx/>
              <a:buSzTx/>
              <a:buFontTx/>
              <a:buNone/>
              <a:defRPr sz="1575" b="1" i="0" u="none" strike="noStrike" cap="none" spc="0" baseline="0">
                <a:solidFill>
                  <a:schemeClr val="accent1"/>
                </a:solidFill>
                <a:uFillTx/>
                <a:latin typeface="+mj-lt"/>
                <a:ea typeface="+mj-ea"/>
                <a:cs typeface="+mj-cs"/>
                <a:sym typeface="Calibri" panose="020F0502020204030204"/>
              </a:defRPr>
            </a:lvl5pPr>
            <a:lvl6pPr marL="0" marR="0" indent="0" algn="ctr" defTabSz="457200" rtl="0" eaLnBrk="1" latinLnBrk="0" hangingPunct="1">
              <a:lnSpc>
                <a:spcPct val="100000"/>
              </a:lnSpc>
              <a:spcBef>
                <a:spcPts val="0"/>
              </a:spcBef>
              <a:spcAft>
                <a:spcPts val="0"/>
              </a:spcAft>
              <a:buClrTx/>
              <a:buSzTx/>
              <a:buFontTx/>
              <a:buNone/>
              <a:defRPr sz="1575" b="1" i="0" u="none" strike="noStrike" cap="none" spc="0" baseline="0">
                <a:solidFill>
                  <a:schemeClr val="accent1"/>
                </a:solidFill>
                <a:uFillTx/>
                <a:latin typeface="+mj-lt"/>
                <a:ea typeface="+mj-ea"/>
                <a:cs typeface="+mj-cs"/>
                <a:sym typeface="Calibri" panose="020F0502020204030204"/>
              </a:defRPr>
            </a:lvl6pPr>
            <a:lvl7pPr marL="0" marR="0" indent="0" algn="ctr" defTabSz="457200" rtl="0" eaLnBrk="1" latinLnBrk="0" hangingPunct="1">
              <a:lnSpc>
                <a:spcPct val="100000"/>
              </a:lnSpc>
              <a:spcBef>
                <a:spcPts val="0"/>
              </a:spcBef>
              <a:spcAft>
                <a:spcPts val="0"/>
              </a:spcAft>
              <a:buClrTx/>
              <a:buSzTx/>
              <a:buFontTx/>
              <a:buNone/>
              <a:defRPr sz="1575" b="1" i="0" u="none" strike="noStrike" cap="none" spc="0" baseline="0">
                <a:solidFill>
                  <a:schemeClr val="accent1"/>
                </a:solidFill>
                <a:uFillTx/>
                <a:latin typeface="+mj-lt"/>
                <a:ea typeface="+mj-ea"/>
                <a:cs typeface="+mj-cs"/>
                <a:sym typeface="Calibri" panose="020F0502020204030204"/>
              </a:defRPr>
            </a:lvl7pPr>
            <a:lvl8pPr marL="0" marR="0" indent="0" algn="ctr" defTabSz="457200" rtl="0" eaLnBrk="1" latinLnBrk="0" hangingPunct="1">
              <a:lnSpc>
                <a:spcPct val="100000"/>
              </a:lnSpc>
              <a:spcBef>
                <a:spcPts val="0"/>
              </a:spcBef>
              <a:spcAft>
                <a:spcPts val="0"/>
              </a:spcAft>
              <a:buClrTx/>
              <a:buSzTx/>
              <a:buFontTx/>
              <a:buNone/>
              <a:defRPr sz="1575" b="1" i="0" u="none" strike="noStrike" cap="none" spc="0" baseline="0">
                <a:solidFill>
                  <a:schemeClr val="accent1"/>
                </a:solidFill>
                <a:uFillTx/>
                <a:latin typeface="+mj-lt"/>
                <a:ea typeface="+mj-ea"/>
                <a:cs typeface="+mj-cs"/>
                <a:sym typeface="Calibri" panose="020F0502020204030204"/>
              </a:defRPr>
            </a:lvl8pPr>
            <a:lvl9pPr marL="0" marR="0" indent="0" algn="ctr" defTabSz="457200" rtl="0" eaLnBrk="1" latinLnBrk="0" hangingPunct="1">
              <a:lnSpc>
                <a:spcPct val="100000"/>
              </a:lnSpc>
              <a:spcBef>
                <a:spcPts val="0"/>
              </a:spcBef>
              <a:spcAft>
                <a:spcPts val="0"/>
              </a:spcAft>
              <a:buClrTx/>
              <a:buSzTx/>
              <a:buFontTx/>
              <a:buNone/>
              <a:defRPr sz="1575" b="1" i="0" u="none" strike="noStrike" cap="none" spc="0" baseline="0">
                <a:solidFill>
                  <a:schemeClr val="accent1"/>
                </a:solidFill>
                <a:uFillTx/>
                <a:latin typeface="+mj-lt"/>
                <a:ea typeface="+mj-ea"/>
                <a:cs typeface="+mj-cs"/>
                <a:sym typeface="Calibri" panose="020F0502020204030204"/>
              </a:defRPr>
            </a:lvl9pPr>
          </a:lstStyle>
          <a:p>
            <a:r>
              <a:rPr lang="en-GB" sz="1865" dirty="0">
                <a:solidFill>
                  <a:schemeClr val="bg1"/>
                </a:solidFill>
              </a:rPr>
              <a:t>www.icapcrif.com</a:t>
            </a:r>
            <a:endParaRPr lang="en-US" sz="1865" dirty="0">
              <a:solidFill>
                <a:schemeClr val="bg1"/>
              </a:solidFill>
            </a:endParaRPr>
          </a:p>
        </p:txBody>
      </p:sp>
      <p:sp>
        <p:nvSpPr>
          <p:cNvPr id="2" name="TextBox 1"/>
          <p:cNvSpPr txBox="1"/>
          <p:nvPr userDrawn="1"/>
        </p:nvSpPr>
        <p:spPr>
          <a:xfrm>
            <a:off x="4913746" y="3916219"/>
            <a:ext cx="164206" cy="65658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81277" tIns="81277" rIns="81277" bIns="81277" numCol="1" spcCol="38100" rtlCol="0" anchor="t">
            <a:spAutoFit/>
          </a:bodyPr>
          <a:lstStyle/>
          <a:p>
            <a:pPr marL="0" marR="0" indent="0" algn="l" defTabSz="812800" rtl="0" fontAlgn="auto" latinLnBrk="0" hangingPunct="0">
              <a:lnSpc>
                <a:spcPct val="100000"/>
              </a:lnSpc>
              <a:spcBef>
                <a:spcPts val="0"/>
              </a:spcBef>
              <a:spcAft>
                <a:spcPts val="0"/>
              </a:spcAft>
              <a:buClrTx/>
              <a:buSzTx/>
              <a:buFontTx/>
              <a:buNone/>
            </a:pPr>
            <a:endParaRPr kumimoji="0" lang="en-US" sz="3200" b="0" i="0" u="none" strike="noStrike" cap="none" spc="0" normalizeH="0" baseline="0" dirty="0">
              <a:ln>
                <a:noFill/>
              </a:ln>
              <a:solidFill>
                <a:schemeClr val="accent1"/>
              </a:solidFill>
              <a:effectLst/>
              <a:uFillTx/>
              <a:latin typeface="+mj-lt"/>
              <a:ea typeface="+mj-ea"/>
              <a:cs typeface="+mj-cs"/>
              <a:sym typeface="Calibri" panose="020F0502020204030204"/>
            </a:endParaRPr>
          </a:p>
        </p:txBody>
      </p:sp>
      <p:pic>
        <p:nvPicPr>
          <p:cNvPr id="14" name="Immagine 13"/>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a:xfrm>
            <a:off x="4253150" y="1227121"/>
            <a:ext cx="3706367" cy="1630697"/>
          </a:xfrm>
          <a:prstGeom prst="rect">
            <a:avLst/>
          </a:prstGeom>
        </p:spPr>
      </p:pic>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userDrawn="1">
  <p:cSld name="5b_End slide with logo (Coral Blue)">
    <p:bg>
      <p:bgPr>
        <a:solidFill>
          <a:schemeClr val="accent2"/>
        </a:solidFill>
        <a:effectLst/>
      </p:bgPr>
    </p:bg>
    <p:spTree>
      <p:nvGrpSpPr>
        <p:cNvPr id="1" name=""/>
        <p:cNvGrpSpPr/>
        <p:nvPr/>
      </p:nvGrpSpPr>
      <p:grpSpPr>
        <a:xfrm>
          <a:off x="0" y="0"/>
          <a:ext cx="0" cy="0"/>
          <a:chOff x="0" y="0"/>
          <a:chExt cx="0" cy="0"/>
        </a:xfrm>
      </p:grpSpPr>
      <p:sp>
        <p:nvSpPr>
          <p:cNvPr id="13" name="Title 1"/>
          <p:cNvSpPr txBox="1"/>
          <p:nvPr userDrawn="1"/>
        </p:nvSpPr>
        <p:spPr>
          <a:xfrm>
            <a:off x="609597" y="6000385"/>
            <a:ext cx="10972803" cy="522483"/>
          </a:xfrm>
          <a:prstGeom prst="rect">
            <a:avLst/>
          </a:prstGeom>
          <a:ln w="12700">
            <a:miter lim="400000"/>
          </a:ln>
        </p:spPr>
        <p:txBody>
          <a:bodyPr lIns="81277" tIns="81277" rIns="81277" bIns="81277" anchor="ctr">
            <a:noAutofit/>
          </a:bodyPr>
          <a:lstStyle>
            <a:lvl1pPr marL="0" marR="0" indent="0" algn="ctr" defTabSz="457200" rtl="0" eaLnBrk="1" latinLnBrk="0" hangingPunct="1">
              <a:lnSpc>
                <a:spcPct val="100000"/>
              </a:lnSpc>
              <a:spcBef>
                <a:spcPts val="0"/>
              </a:spcBef>
              <a:spcAft>
                <a:spcPts val="0"/>
              </a:spcAft>
              <a:buClrTx/>
              <a:buSzTx/>
              <a:buFontTx/>
              <a:buNone/>
              <a:defRPr sz="3000" b="1" i="0" u="none" strike="noStrike" cap="none" spc="0" baseline="0">
                <a:solidFill>
                  <a:schemeClr val="accent1"/>
                </a:solidFill>
                <a:uFillTx/>
                <a:latin typeface="+mj-lt"/>
                <a:ea typeface="+mj-ea"/>
                <a:cs typeface="+mj-cs"/>
                <a:sym typeface="Calibri" panose="020F0502020204030204"/>
              </a:defRPr>
            </a:lvl1pPr>
            <a:lvl2pPr marL="0" marR="0" indent="0" algn="ctr" defTabSz="457200" rtl="0" eaLnBrk="1" latinLnBrk="0" hangingPunct="1">
              <a:lnSpc>
                <a:spcPct val="100000"/>
              </a:lnSpc>
              <a:spcBef>
                <a:spcPts val="0"/>
              </a:spcBef>
              <a:spcAft>
                <a:spcPts val="0"/>
              </a:spcAft>
              <a:buClrTx/>
              <a:buSzTx/>
              <a:buFontTx/>
              <a:buNone/>
              <a:defRPr sz="1575" b="1" i="0" u="none" strike="noStrike" cap="none" spc="0" baseline="0">
                <a:solidFill>
                  <a:schemeClr val="accent1"/>
                </a:solidFill>
                <a:uFillTx/>
                <a:latin typeface="+mj-lt"/>
                <a:ea typeface="+mj-ea"/>
                <a:cs typeface="+mj-cs"/>
                <a:sym typeface="Calibri" panose="020F0502020204030204"/>
              </a:defRPr>
            </a:lvl2pPr>
            <a:lvl3pPr marL="0" marR="0" indent="0" algn="ctr" defTabSz="457200" rtl="0" eaLnBrk="1" latinLnBrk="0" hangingPunct="1">
              <a:lnSpc>
                <a:spcPct val="100000"/>
              </a:lnSpc>
              <a:spcBef>
                <a:spcPts val="0"/>
              </a:spcBef>
              <a:spcAft>
                <a:spcPts val="0"/>
              </a:spcAft>
              <a:buClrTx/>
              <a:buSzTx/>
              <a:buFontTx/>
              <a:buNone/>
              <a:defRPr sz="1575" b="1" i="0" u="none" strike="noStrike" cap="none" spc="0" baseline="0">
                <a:solidFill>
                  <a:schemeClr val="accent1"/>
                </a:solidFill>
                <a:uFillTx/>
                <a:latin typeface="+mj-lt"/>
                <a:ea typeface="+mj-ea"/>
                <a:cs typeface="+mj-cs"/>
                <a:sym typeface="Calibri" panose="020F0502020204030204"/>
              </a:defRPr>
            </a:lvl3pPr>
            <a:lvl4pPr marL="0" marR="0" indent="0" algn="ctr" defTabSz="457200" rtl="0" eaLnBrk="1" latinLnBrk="0" hangingPunct="1">
              <a:lnSpc>
                <a:spcPct val="100000"/>
              </a:lnSpc>
              <a:spcBef>
                <a:spcPts val="0"/>
              </a:spcBef>
              <a:spcAft>
                <a:spcPts val="0"/>
              </a:spcAft>
              <a:buClrTx/>
              <a:buSzTx/>
              <a:buFontTx/>
              <a:buNone/>
              <a:defRPr sz="1575" b="1" i="0" u="none" strike="noStrike" cap="none" spc="0" baseline="0">
                <a:solidFill>
                  <a:schemeClr val="accent1"/>
                </a:solidFill>
                <a:uFillTx/>
                <a:latin typeface="+mj-lt"/>
                <a:ea typeface="+mj-ea"/>
                <a:cs typeface="+mj-cs"/>
                <a:sym typeface="Calibri" panose="020F0502020204030204"/>
              </a:defRPr>
            </a:lvl4pPr>
            <a:lvl5pPr marL="0" marR="0" indent="0" algn="ctr" defTabSz="457200" rtl="0" eaLnBrk="1" latinLnBrk="0" hangingPunct="1">
              <a:lnSpc>
                <a:spcPct val="100000"/>
              </a:lnSpc>
              <a:spcBef>
                <a:spcPts val="0"/>
              </a:spcBef>
              <a:spcAft>
                <a:spcPts val="0"/>
              </a:spcAft>
              <a:buClrTx/>
              <a:buSzTx/>
              <a:buFontTx/>
              <a:buNone/>
              <a:defRPr sz="1575" b="1" i="0" u="none" strike="noStrike" cap="none" spc="0" baseline="0">
                <a:solidFill>
                  <a:schemeClr val="accent1"/>
                </a:solidFill>
                <a:uFillTx/>
                <a:latin typeface="+mj-lt"/>
                <a:ea typeface="+mj-ea"/>
                <a:cs typeface="+mj-cs"/>
                <a:sym typeface="Calibri" panose="020F0502020204030204"/>
              </a:defRPr>
            </a:lvl5pPr>
            <a:lvl6pPr marL="0" marR="0" indent="0" algn="ctr" defTabSz="457200" rtl="0" eaLnBrk="1" latinLnBrk="0" hangingPunct="1">
              <a:lnSpc>
                <a:spcPct val="100000"/>
              </a:lnSpc>
              <a:spcBef>
                <a:spcPts val="0"/>
              </a:spcBef>
              <a:spcAft>
                <a:spcPts val="0"/>
              </a:spcAft>
              <a:buClrTx/>
              <a:buSzTx/>
              <a:buFontTx/>
              <a:buNone/>
              <a:defRPr sz="1575" b="1" i="0" u="none" strike="noStrike" cap="none" spc="0" baseline="0">
                <a:solidFill>
                  <a:schemeClr val="accent1"/>
                </a:solidFill>
                <a:uFillTx/>
                <a:latin typeface="+mj-lt"/>
                <a:ea typeface="+mj-ea"/>
                <a:cs typeface="+mj-cs"/>
                <a:sym typeface="Calibri" panose="020F0502020204030204"/>
              </a:defRPr>
            </a:lvl6pPr>
            <a:lvl7pPr marL="0" marR="0" indent="0" algn="ctr" defTabSz="457200" rtl="0" eaLnBrk="1" latinLnBrk="0" hangingPunct="1">
              <a:lnSpc>
                <a:spcPct val="100000"/>
              </a:lnSpc>
              <a:spcBef>
                <a:spcPts val="0"/>
              </a:spcBef>
              <a:spcAft>
                <a:spcPts val="0"/>
              </a:spcAft>
              <a:buClrTx/>
              <a:buSzTx/>
              <a:buFontTx/>
              <a:buNone/>
              <a:defRPr sz="1575" b="1" i="0" u="none" strike="noStrike" cap="none" spc="0" baseline="0">
                <a:solidFill>
                  <a:schemeClr val="accent1"/>
                </a:solidFill>
                <a:uFillTx/>
                <a:latin typeface="+mj-lt"/>
                <a:ea typeface="+mj-ea"/>
                <a:cs typeface="+mj-cs"/>
                <a:sym typeface="Calibri" panose="020F0502020204030204"/>
              </a:defRPr>
            </a:lvl7pPr>
            <a:lvl8pPr marL="0" marR="0" indent="0" algn="ctr" defTabSz="457200" rtl="0" eaLnBrk="1" latinLnBrk="0" hangingPunct="1">
              <a:lnSpc>
                <a:spcPct val="100000"/>
              </a:lnSpc>
              <a:spcBef>
                <a:spcPts val="0"/>
              </a:spcBef>
              <a:spcAft>
                <a:spcPts val="0"/>
              </a:spcAft>
              <a:buClrTx/>
              <a:buSzTx/>
              <a:buFontTx/>
              <a:buNone/>
              <a:defRPr sz="1575" b="1" i="0" u="none" strike="noStrike" cap="none" spc="0" baseline="0">
                <a:solidFill>
                  <a:schemeClr val="accent1"/>
                </a:solidFill>
                <a:uFillTx/>
                <a:latin typeface="+mj-lt"/>
                <a:ea typeface="+mj-ea"/>
                <a:cs typeface="+mj-cs"/>
                <a:sym typeface="Calibri" panose="020F0502020204030204"/>
              </a:defRPr>
            </a:lvl8pPr>
            <a:lvl9pPr marL="0" marR="0" indent="0" algn="ctr" defTabSz="457200" rtl="0" eaLnBrk="1" latinLnBrk="0" hangingPunct="1">
              <a:lnSpc>
                <a:spcPct val="100000"/>
              </a:lnSpc>
              <a:spcBef>
                <a:spcPts val="0"/>
              </a:spcBef>
              <a:spcAft>
                <a:spcPts val="0"/>
              </a:spcAft>
              <a:buClrTx/>
              <a:buSzTx/>
              <a:buFontTx/>
              <a:buNone/>
              <a:defRPr sz="1575" b="1" i="0" u="none" strike="noStrike" cap="none" spc="0" baseline="0">
                <a:solidFill>
                  <a:schemeClr val="accent1"/>
                </a:solidFill>
                <a:uFillTx/>
                <a:latin typeface="+mj-lt"/>
                <a:ea typeface="+mj-ea"/>
                <a:cs typeface="+mj-cs"/>
                <a:sym typeface="Calibri" panose="020F0502020204030204"/>
              </a:defRPr>
            </a:lvl9pPr>
          </a:lstStyle>
          <a:p>
            <a:r>
              <a:rPr lang="en-GB" sz="1865" dirty="0">
                <a:solidFill>
                  <a:schemeClr val="bg1"/>
                </a:solidFill>
              </a:rPr>
              <a:t>www.icapcrif.com</a:t>
            </a:r>
            <a:endParaRPr lang="en-US" sz="1865" dirty="0">
              <a:solidFill>
                <a:schemeClr val="bg1"/>
              </a:solidFill>
            </a:endParaRPr>
          </a:p>
        </p:txBody>
      </p:sp>
      <p:sp>
        <p:nvSpPr>
          <p:cNvPr id="3" name="Title 1"/>
          <p:cNvSpPr>
            <a:spLocks noGrp="1"/>
          </p:cNvSpPr>
          <p:nvPr>
            <p:ph type="title" hasCustomPrompt="1"/>
          </p:nvPr>
        </p:nvSpPr>
        <p:spPr>
          <a:xfrm>
            <a:off x="609597" y="3588855"/>
            <a:ext cx="10972803" cy="522483"/>
          </a:xfrm>
        </p:spPr>
        <p:txBody>
          <a:bodyPr anchor="ctr">
            <a:noAutofit/>
          </a:bodyPr>
          <a:lstStyle>
            <a:lvl1pPr algn="ctr">
              <a:defRPr sz="4000">
                <a:solidFill>
                  <a:schemeClr val="bg1"/>
                </a:solidFill>
              </a:defRPr>
            </a:lvl1pPr>
          </a:lstStyle>
          <a:p>
            <a:r>
              <a:rPr lang="en-GB" dirty="0"/>
              <a:t>Thank you</a:t>
            </a:r>
            <a:endParaRPr lang="en-US" dirty="0"/>
          </a:p>
        </p:txBody>
      </p:sp>
      <p:sp>
        <p:nvSpPr>
          <p:cNvPr id="4" name="Text Placeholder 2"/>
          <p:cNvSpPr>
            <a:spLocks noGrp="1"/>
          </p:cNvSpPr>
          <p:nvPr>
            <p:ph type="body" sz="quarter" idx="13" hasCustomPrompt="1"/>
          </p:nvPr>
        </p:nvSpPr>
        <p:spPr>
          <a:xfrm>
            <a:off x="1133168" y="4699368"/>
            <a:ext cx="9925661" cy="432000"/>
          </a:xfrm>
          <a:ln>
            <a:noFill/>
          </a:ln>
        </p:spPr>
        <p:txBody>
          <a:bodyPr lIns="0" tIns="54000" rIns="108000" bIns="54000" anchor="ctr">
            <a:noAutofit/>
          </a:bodyPr>
          <a:lstStyle>
            <a:lvl1pPr algn="ctr">
              <a:lnSpc>
                <a:spcPts val="2900"/>
              </a:lnSpc>
              <a:spcBef>
                <a:spcPts val="600"/>
              </a:spcBef>
              <a:buNone/>
              <a:defRPr>
                <a:solidFill>
                  <a:schemeClr val="bg1"/>
                </a:solidFill>
              </a:defRPr>
            </a:lvl1pPr>
          </a:lstStyle>
          <a:p>
            <a:pPr lvl="0"/>
            <a:r>
              <a:rPr lang="en-GB" noProof="0" dirty="0"/>
              <a:t>Author</a:t>
            </a:r>
            <a:endParaRPr lang="en-GB" noProof="0" dirty="0"/>
          </a:p>
        </p:txBody>
      </p:sp>
      <p:sp>
        <p:nvSpPr>
          <p:cNvPr id="5" name="Text Placeholder 2"/>
          <p:cNvSpPr>
            <a:spLocks noGrp="1"/>
          </p:cNvSpPr>
          <p:nvPr>
            <p:ph type="body" sz="quarter" idx="14" hasCustomPrompt="1"/>
          </p:nvPr>
        </p:nvSpPr>
        <p:spPr>
          <a:xfrm>
            <a:off x="2989817" y="5141581"/>
            <a:ext cx="3106183" cy="432000"/>
          </a:xfrm>
          <a:ln>
            <a:noFill/>
          </a:ln>
        </p:spPr>
        <p:txBody>
          <a:bodyPr lIns="0" tIns="54000" rIns="108000" bIns="54000" anchor="ctr">
            <a:noAutofit/>
          </a:bodyPr>
          <a:lstStyle>
            <a:lvl1pPr algn="ctr">
              <a:lnSpc>
                <a:spcPts val="2900"/>
              </a:lnSpc>
              <a:spcBef>
                <a:spcPts val="600"/>
              </a:spcBef>
              <a:buNone/>
              <a:defRPr sz="1600">
                <a:solidFill>
                  <a:schemeClr val="bg1"/>
                </a:solidFill>
              </a:defRPr>
            </a:lvl1pPr>
          </a:lstStyle>
          <a:p>
            <a:pPr lvl="0"/>
            <a:r>
              <a:rPr lang="en-GB" noProof="0" dirty="0"/>
              <a:t>E-mail</a:t>
            </a:r>
            <a:endParaRPr lang="en-GB" noProof="0" dirty="0"/>
          </a:p>
        </p:txBody>
      </p:sp>
      <p:sp>
        <p:nvSpPr>
          <p:cNvPr id="6" name="Text Placeholder 2"/>
          <p:cNvSpPr>
            <a:spLocks noGrp="1"/>
          </p:cNvSpPr>
          <p:nvPr>
            <p:ph type="body" sz="quarter" idx="15" hasCustomPrompt="1"/>
          </p:nvPr>
        </p:nvSpPr>
        <p:spPr>
          <a:xfrm>
            <a:off x="6096002" y="5141581"/>
            <a:ext cx="3106183" cy="432000"/>
          </a:xfrm>
          <a:ln>
            <a:noFill/>
          </a:ln>
        </p:spPr>
        <p:txBody>
          <a:bodyPr lIns="0" tIns="54000" rIns="108000" bIns="54000" anchor="ctr">
            <a:noAutofit/>
          </a:bodyPr>
          <a:lstStyle>
            <a:lvl1pPr algn="ctr">
              <a:lnSpc>
                <a:spcPts val="2900"/>
              </a:lnSpc>
              <a:spcBef>
                <a:spcPts val="600"/>
              </a:spcBef>
              <a:buNone/>
              <a:defRPr sz="1600">
                <a:solidFill>
                  <a:schemeClr val="bg1"/>
                </a:solidFill>
              </a:defRPr>
            </a:lvl1pPr>
          </a:lstStyle>
          <a:p>
            <a:pPr lvl="0"/>
            <a:r>
              <a:rPr lang="en-GB" noProof="0" dirty="0"/>
              <a:t>Phone</a:t>
            </a:r>
            <a:endParaRPr lang="en-GB" noProof="0" dirty="0"/>
          </a:p>
        </p:txBody>
      </p:sp>
      <p:pic>
        <p:nvPicPr>
          <p:cNvPr id="8" name="Immagine 7"/>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a:xfrm>
            <a:off x="4253150" y="1227121"/>
            <a:ext cx="3706367" cy="1630697"/>
          </a:xfrm>
          <a:prstGeom prst="rect">
            <a:avLst/>
          </a:prstGeom>
        </p:spPr>
      </p:pic>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userDrawn="1">
  <p:cSld name="5c_End slide with logo (White)">
    <p:bg>
      <p:bgPr>
        <a:blipFill dpi="0" rotWithShape="1">
          <a:blip r:embed="rId2" cstate="screen">
            <a:alphaModFix amt="266"/>
            <a:lum/>
          </a:blip>
          <a:srcRect/>
          <a:stretch>
            <a:fillRect/>
          </a:stretch>
        </a:blipFill>
        <a:effectLst/>
      </p:bgPr>
    </p:bg>
    <p:spTree>
      <p:nvGrpSpPr>
        <p:cNvPr id="1" name=""/>
        <p:cNvGrpSpPr/>
        <p:nvPr/>
      </p:nvGrpSpPr>
      <p:grpSpPr>
        <a:xfrm>
          <a:off x="0" y="0"/>
          <a:ext cx="0" cy="0"/>
          <a:chOff x="0" y="0"/>
          <a:chExt cx="0" cy="0"/>
        </a:xfrm>
      </p:grpSpPr>
      <p:sp>
        <p:nvSpPr>
          <p:cNvPr id="12" name="TextBox 11"/>
          <p:cNvSpPr txBox="1"/>
          <p:nvPr userDrawn="1"/>
        </p:nvSpPr>
        <p:spPr>
          <a:xfrm>
            <a:off x="452064" y="6447637"/>
            <a:ext cx="1337541" cy="4103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81277" tIns="81277" rIns="81277" bIns="81277" numCol="1" spcCol="38100" rtlCol="0" anchor="t">
            <a:spAutoFit/>
          </a:bodyPr>
          <a:lstStyle/>
          <a:p>
            <a:pPr marL="0" marR="0" indent="0" algn="l" defTabSz="812800" rtl="0" fontAlgn="auto" latinLnBrk="0" hangingPunct="0">
              <a:lnSpc>
                <a:spcPct val="100000"/>
              </a:lnSpc>
              <a:spcBef>
                <a:spcPts val="0"/>
              </a:spcBef>
              <a:spcAft>
                <a:spcPts val="0"/>
              </a:spcAft>
              <a:buClrTx/>
              <a:buSzTx/>
              <a:buFontTx/>
              <a:buNone/>
            </a:pPr>
            <a:r>
              <a:rPr kumimoji="0" lang="en-US" sz="1600" b="0" i="0" u="none" strike="noStrike" cap="none" spc="0" normalizeH="0" baseline="0" dirty="0">
                <a:ln>
                  <a:noFill/>
                </a:ln>
                <a:solidFill>
                  <a:schemeClr val="tx1"/>
                </a:solidFill>
                <a:effectLst/>
                <a:uFillTx/>
                <a:latin typeface="+mj-lt"/>
                <a:ea typeface="+mj-ea"/>
                <a:cs typeface="+mj-cs"/>
                <a:sym typeface="Calibri" panose="020F0502020204030204"/>
              </a:rPr>
              <a:t>www.crif.com</a:t>
            </a:r>
            <a:endParaRPr kumimoji="0" lang="en-US" sz="1600" b="0" i="0" u="none" strike="noStrike" cap="none" spc="0" normalizeH="0" baseline="0" dirty="0">
              <a:ln>
                <a:noFill/>
              </a:ln>
              <a:solidFill>
                <a:schemeClr val="tx1"/>
              </a:solidFill>
              <a:effectLst/>
              <a:uFillTx/>
              <a:latin typeface="+mj-lt"/>
              <a:ea typeface="+mj-ea"/>
              <a:cs typeface="+mj-cs"/>
              <a:sym typeface="Calibri" panose="020F0502020204030204"/>
            </a:endParaRPr>
          </a:p>
        </p:txBody>
      </p:sp>
      <p:pic>
        <p:nvPicPr>
          <p:cNvPr id="2" name="Picture 1"/>
          <p:cNvPicPr>
            <a:picLocks noChangeAspect="1"/>
          </p:cNvPicPr>
          <p:nvPr userDrawn="1"/>
        </p:nvPicPr>
        <p:blipFill>
          <a:blip r:embed="rId3"/>
          <a:stretch>
            <a:fillRect/>
          </a:stretch>
        </p:blipFill>
        <p:spPr>
          <a:xfrm>
            <a:off x="4008201" y="6524647"/>
            <a:ext cx="8160000" cy="348467"/>
          </a:xfrm>
          <a:prstGeom prst="rect">
            <a:avLst/>
          </a:prstGeom>
        </p:spPr>
      </p:pic>
      <p:pic>
        <p:nvPicPr>
          <p:cNvPr id="6" name="Immagine 5"/>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a:xfrm>
            <a:off x="3999457" y="2033302"/>
            <a:ext cx="4453180" cy="1958308"/>
          </a:xfrm>
          <a:prstGeom prst="rect">
            <a:avLst/>
          </a:prstGeom>
        </p:spPr>
      </p:pic>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6a. Q&amp;A">
    <p:bg>
      <p:bgPr>
        <a:solidFill>
          <a:srgbClr val="186BAC"/>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alphaModFix amt="10000"/>
            <a:lum bright="-29000" contrast="9000"/>
          </a:blip>
          <a:stretch>
            <a:fillRect/>
          </a:stretch>
        </p:blipFill>
        <p:spPr>
          <a:xfrm>
            <a:off x="375620" y="233945"/>
            <a:ext cx="15354781" cy="8956955"/>
          </a:xfrm>
          <a:prstGeom prst="rect">
            <a:avLst/>
          </a:prstGeom>
        </p:spPr>
      </p:pic>
      <p:sp>
        <p:nvSpPr>
          <p:cNvPr id="8" name="Title 1"/>
          <p:cNvSpPr>
            <a:spLocks noGrp="1"/>
          </p:cNvSpPr>
          <p:nvPr>
            <p:ph type="title" hasCustomPrompt="1"/>
          </p:nvPr>
        </p:nvSpPr>
        <p:spPr>
          <a:xfrm>
            <a:off x="609597" y="3285713"/>
            <a:ext cx="10972803" cy="2192919"/>
          </a:xfrm>
        </p:spPr>
        <p:txBody>
          <a:bodyPr anchor="ctr">
            <a:noAutofit/>
          </a:bodyPr>
          <a:lstStyle>
            <a:lvl1pPr algn="ctr">
              <a:defRPr sz="9335">
                <a:solidFill>
                  <a:schemeClr val="bg1"/>
                </a:solidFill>
              </a:defRPr>
            </a:lvl1pPr>
          </a:lstStyle>
          <a:p>
            <a:r>
              <a:rPr lang="en-GB" dirty="0"/>
              <a:t>Q&amp;A</a:t>
            </a:r>
            <a:endParaRPr lang="en-US" dirty="0"/>
          </a:p>
        </p:txBody>
      </p:sp>
      <p:pic>
        <p:nvPicPr>
          <p:cNvPr id="2" name="Picture 1" descr="A picture containing clipart, circle, illustration, graphics&#10;&#10;Description automatically generated"/>
          <p:cNvPicPr>
            <a:picLocks noChangeAspect="1"/>
          </p:cNvPicPr>
          <p:nvPr userDrawn="1"/>
        </p:nvPicPr>
        <p:blipFill>
          <a:blip r:embed="rId3" cstate="screen"/>
          <a:stretch>
            <a:fillRect/>
          </a:stretch>
        </p:blipFill>
        <p:spPr>
          <a:xfrm>
            <a:off x="5650626" y="2387888"/>
            <a:ext cx="890745" cy="822465"/>
          </a:xfrm>
          <a:prstGeom prst="rect">
            <a:avLst/>
          </a:prstGeom>
        </p:spPr>
      </p:pic>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showMasterSp="0" userDrawn="1">
  <p:cSld name="6b. Appendix">
    <p:bg>
      <p:bgPr>
        <a:solidFill>
          <a:srgbClr val="186BAC"/>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alphaModFix amt="10000"/>
            <a:lum bright="-29000" contrast="9000"/>
          </a:blip>
          <a:stretch>
            <a:fillRect/>
          </a:stretch>
        </p:blipFill>
        <p:spPr>
          <a:xfrm>
            <a:off x="375620" y="233945"/>
            <a:ext cx="15354781" cy="8956955"/>
          </a:xfrm>
          <a:prstGeom prst="rect">
            <a:avLst/>
          </a:prstGeom>
        </p:spPr>
      </p:pic>
      <p:sp>
        <p:nvSpPr>
          <p:cNvPr id="8" name="Title 1"/>
          <p:cNvSpPr>
            <a:spLocks noGrp="1"/>
          </p:cNvSpPr>
          <p:nvPr>
            <p:ph type="title" hasCustomPrompt="1"/>
          </p:nvPr>
        </p:nvSpPr>
        <p:spPr>
          <a:xfrm>
            <a:off x="609597" y="3285713"/>
            <a:ext cx="10972803" cy="2192919"/>
          </a:xfrm>
        </p:spPr>
        <p:txBody>
          <a:bodyPr anchor="ctr">
            <a:noAutofit/>
          </a:bodyPr>
          <a:lstStyle>
            <a:lvl1pPr algn="ctr">
              <a:defRPr sz="9335">
                <a:solidFill>
                  <a:schemeClr val="bg1"/>
                </a:solidFill>
              </a:defRPr>
            </a:lvl1pPr>
          </a:lstStyle>
          <a:p>
            <a:r>
              <a:rPr lang="en-GB" dirty="0"/>
              <a:t>Appendix</a:t>
            </a:r>
            <a:endParaRPr lang="en-US" dirty="0"/>
          </a:p>
        </p:txBody>
      </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showMasterSp="0" userDrawn="1">
  <p:cSld name="Custom">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alphaModFix amt="10000"/>
          </a:blip>
          <a:srcRect l="3563" t="1480" r="17036" b="21954"/>
          <a:stretch>
            <a:fillRect/>
          </a:stretch>
        </p:blipFill>
        <p:spPr>
          <a:xfrm>
            <a:off x="0" y="0"/>
            <a:ext cx="12192000" cy="6858000"/>
          </a:xfrm>
          <a:prstGeom prst="rect">
            <a:avLst/>
          </a:prstGeom>
        </p:spPr>
      </p:pic>
      <p:pic>
        <p:nvPicPr>
          <p:cNvPr id="6" name="Picture 5"/>
          <p:cNvPicPr>
            <a:picLocks noChangeAspect="1"/>
          </p:cNvPicPr>
          <p:nvPr userDrawn="1"/>
        </p:nvPicPr>
        <p:blipFill rotWithShape="1">
          <a:blip r:embed="rId3"/>
          <a:srcRect l="3947" t="1652" r="17098" b="21888"/>
          <a:stretch>
            <a:fillRect/>
          </a:stretch>
        </p:blipFill>
        <p:spPr>
          <a:xfrm>
            <a:off x="-2" y="2"/>
            <a:ext cx="12192001" cy="6857999"/>
          </a:xfrm>
          <a:prstGeom prst="rect">
            <a:avLst/>
          </a:prstGeom>
        </p:spPr>
      </p:pic>
    </p:spTree>
  </p:cSld>
  <p:clrMapOvr>
    <a:masterClrMapping/>
  </p:clrMapOvr>
  <p:transition spd="med"/>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0.xml"/><Relationship Id="rId8" Type="http://schemas.openxmlformats.org/officeDocument/2006/relationships/slideLayout" Target="../slideLayouts/slideLayout9.xml"/><Relationship Id="rId7" Type="http://schemas.openxmlformats.org/officeDocument/2006/relationships/slideLayout" Target="../slideLayouts/slideLayout8.xml"/><Relationship Id="rId6" Type="http://schemas.openxmlformats.org/officeDocument/2006/relationships/slideLayout" Target="../slideLayouts/slideLayout7.xml"/><Relationship Id="rId5" Type="http://schemas.openxmlformats.org/officeDocument/2006/relationships/slideLayout" Target="../slideLayouts/slideLayout6.xml"/><Relationship Id="rId4" Type="http://schemas.openxmlformats.org/officeDocument/2006/relationships/slideLayout" Target="../slideLayouts/slideLayout5.xml"/><Relationship Id="rId3" Type="http://schemas.openxmlformats.org/officeDocument/2006/relationships/slideLayout" Target="../slideLayouts/slideLayout4.xml"/><Relationship Id="rId25" Type="http://schemas.openxmlformats.org/officeDocument/2006/relationships/theme" Target="../theme/theme2.xml"/><Relationship Id="rId24" Type="http://schemas.openxmlformats.org/officeDocument/2006/relationships/image" Target="../media/image17.png"/><Relationship Id="rId23" Type="http://schemas.openxmlformats.org/officeDocument/2006/relationships/slideLayout" Target="../slideLayouts/slideLayout24.xml"/><Relationship Id="rId22" Type="http://schemas.openxmlformats.org/officeDocument/2006/relationships/slideLayout" Target="../slideLayouts/slideLayout23.xml"/><Relationship Id="rId21" Type="http://schemas.openxmlformats.org/officeDocument/2006/relationships/slideLayout" Target="../slideLayouts/slideLayout22.xml"/><Relationship Id="rId20" Type="http://schemas.openxmlformats.org/officeDocument/2006/relationships/slideLayout" Target="../slideLayouts/slideLayout21.xml"/><Relationship Id="rId2" Type="http://schemas.openxmlformats.org/officeDocument/2006/relationships/slideLayout" Target="../slideLayouts/slideLayout3.xml"/><Relationship Id="rId19" Type="http://schemas.openxmlformats.org/officeDocument/2006/relationships/slideLayout" Target="../slideLayouts/slideLayout20.xml"/><Relationship Id="rId18" Type="http://schemas.openxmlformats.org/officeDocument/2006/relationships/slideLayout" Target="../slideLayouts/slideLayout19.xml"/><Relationship Id="rId17" Type="http://schemas.openxmlformats.org/officeDocument/2006/relationships/slideLayout" Target="../slideLayouts/slideLayout18.xml"/><Relationship Id="rId16" Type="http://schemas.openxmlformats.org/officeDocument/2006/relationships/slideLayout" Target="../slideLayouts/slideLayout17.xml"/><Relationship Id="rId15" Type="http://schemas.openxmlformats.org/officeDocument/2006/relationships/slideLayout" Target="../slideLayouts/slideLayout16.xml"/><Relationship Id="rId14" Type="http://schemas.openxmlformats.org/officeDocument/2006/relationships/slideLayout" Target="../slideLayouts/slideLayout15.xml"/><Relationship Id="rId13" Type="http://schemas.openxmlformats.org/officeDocument/2006/relationships/slideLayout" Target="../slideLayouts/slideLayout14.xml"/><Relationship Id="rId12" Type="http://schemas.openxmlformats.org/officeDocument/2006/relationships/slideLayout" Target="../slideLayouts/slideLayout13.xml"/><Relationship Id="rId11" Type="http://schemas.openxmlformats.org/officeDocument/2006/relationships/slideLayout" Target="../slideLayouts/slideLayout12.xml"/><Relationship Id="rId10" Type="http://schemas.openxmlformats.org/officeDocument/2006/relationships/slideLayout" Target="../slideLayouts/slideLayout11.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lvl1pPr indent="0" algn="l">
              <a:buNone/>
              <a:defRPr lang="en-US" sz="1800" b="0" u="none" strike="noStrike">
                <a:solidFill>
                  <a:schemeClr val="dk1"/>
                </a:solidFill>
                <a:effectLst/>
                <a:uFillTx/>
                <a:latin typeface="Aptos"/>
              </a:defRPr>
            </a:lvl1pPr>
          </a:lstStyle>
          <a:p>
            <a:pPr indent="0" algn="l">
              <a:buNone/>
              <a:defRPr>
                <a:latin typeface="Calibri" panose="020F0502020204030204"/>
              </a:defRPr>
            </a:pPr>
            <a:r>
              <a:rPr lang="en-US" sz="1800" b="0" u="none" strike="noStrike">
                <a:solidFill>
                  <a:schemeClr val="dk1"/>
                </a:solidFill>
                <a:effectLst/>
                <a:uFillTx/>
                <a:latin typeface="Calibri" panose="020F0502020204030204"/>
              </a:rPr>
              <a:t>Click to edit the title text format</a:t>
            </a:r>
            <a:endParaRPr lang="en-US" sz="1800" b="0" u="none" strike="noStrike">
              <a:solidFill>
                <a:schemeClr val="dk1"/>
              </a:solidFill>
              <a:effectLst/>
              <a:uFillTx/>
              <a:latin typeface="Calibri" panose="020F0502020204030204"/>
            </a:endParaRPr>
          </a:p>
        </p:txBody>
      </p:sp>
      <p:sp>
        <p:nvSpPr>
          <p:cNvPr id="3" name="PlaceHolder 2"/>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lvl1pPr algn="l">
              <a:spcBef>
                <a:spcPts val="1415"/>
              </a:spcBef>
              <a:buClr>
                <a:srgbClr val="000000"/>
              </a:buClr>
              <a:buSzPct val="45000"/>
              <a:buFont typeface="Wingdings" panose="05000000000000000000" pitchFamily="2" charset="2"/>
              <a:buChar char=""/>
              <a:defRPr lang="en-US" sz="3200" b="0" u="none" strike="noStrike">
                <a:solidFill>
                  <a:schemeClr val="dk1"/>
                </a:solidFill>
                <a:effectLst/>
                <a:uFillTx/>
                <a:latin typeface="Aptos"/>
              </a:defRPr>
            </a:lvl1pPr>
            <a:lvl2pPr lvl="1" algn="l">
              <a:spcBef>
                <a:spcPts val="1135"/>
              </a:spcBef>
              <a:buClr>
                <a:srgbClr val="000000"/>
              </a:buClr>
              <a:buSzPct val="75000"/>
              <a:buFont typeface="Symbol" panose="05050102010706020507" charset="2"/>
              <a:buChar char=""/>
              <a:defRPr lang="en-US" sz="2400" b="0" u="none" strike="noStrike">
                <a:solidFill>
                  <a:schemeClr val="dk1"/>
                </a:solidFill>
                <a:effectLst/>
                <a:uFillTx/>
                <a:latin typeface="Aptos"/>
              </a:defRPr>
            </a:lvl2pPr>
            <a:lvl3pPr lvl="2" algn="l">
              <a:spcBef>
                <a:spcPts val="850"/>
              </a:spcBef>
              <a:buClr>
                <a:srgbClr val="000000"/>
              </a:buClr>
              <a:buSzPct val="45000"/>
              <a:buFont typeface="Wingdings" panose="05000000000000000000" pitchFamily="2" charset="2"/>
              <a:buChar char=""/>
              <a:defRPr lang="en-US" sz="2000" b="0" u="none" strike="noStrike">
                <a:solidFill>
                  <a:schemeClr val="dk1"/>
                </a:solidFill>
                <a:effectLst/>
                <a:uFillTx/>
                <a:latin typeface="Aptos"/>
              </a:defRPr>
            </a:lvl3pPr>
            <a:lvl4pPr lvl="3" algn="l">
              <a:spcBef>
                <a:spcPts val="565"/>
              </a:spcBef>
              <a:buClr>
                <a:srgbClr val="000000"/>
              </a:buClr>
              <a:buSzPct val="75000"/>
              <a:buFont typeface="Symbol" panose="05050102010706020507" charset="2"/>
              <a:buChar char=""/>
              <a:defRPr lang="en-US" sz="2000" b="0" u="none" strike="noStrike">
                <a:solidFill>
                  <a:schemeClr val="dk1"/>
                </a:solidFill>
                <a:effectLst/>
                <a:uFillTx/>
                <a:latin typeface="Aptos"/>
              </a:defRPr>
            </a:lvl4pPr>
            <a:lvl5pPr lvl="4" algn="l">
              <a:spcBef>
                <a:spcPts val="285"/>
              </a:spcBef>
              <a:buClr>
                <a:srgbClr val="000000"/>
              </a:buClr>
              <a:buSzPct val="45000"/>
              <a:buFont typeface="Wingdings" panose="05000000000000000000" pitchFamily="2" charset="2"/>
              <a:buChar char=""/>
              <a:defRPr lang="en-US" sz="2000" b="0" u="none" strike="noStrike">
                <a:solidFill>
                  <a:schemeClr val="dk1"/>
                </a:solidFill>
                <a:effectLst/>
                <a:uFillTx/>
                <a:latin typeface="Aptos"/>
              </a:defRPr>
            </a:lvl5pPr>
            <a:lvl6pPr lvl="5" algn="l">
              <a:spcBef>
                <a:spcPts val="285"/>
              </a:spcBef>
              <a:buClr>
                <a:srgbClr val="000000"/>
              </a:buClr>
              <a:buSzPct val="45000"/>
              <a:buFont typeface="Wingdings" panose="05000000000000000000" pitchFamily="2" charset="2"/>
              <a:buChar char=""/>
              <a:defRPr lang="en-US" sz="2000" b="0" u="none" strike="noStrike">
                <a:solidFill>
                  <a:schemeClr val="dk1"/>
                </a:solidFill>
                <a:effectLst/>
                <a:uFillTx/>
                <a:latin typeface="Aptos"/>
              </a:defRPr>
            </a:lvl6pPr>
            <a:lvl7pPr lvl="6" algn="l">
              <a:spcBef>
                <a:spcPts val="285"/>
              </a:spcBef>
              <a:buClr>
                <a:srgbClr val="000000"/>
              </a:buClr>
              <a:buSzPct val="45000"/>
              <a:buFont typeface="Wingdings" panose="05000000000000000000" pitchFamily="2" charset="2"/>
              <a:buChar char=""/>
              <a:defRPr lang="en-US" sz="2000" b="0" u="none" strike="noStrike">
                <a:solidFill>
                  <a:schemeClr val="dk1"/>
                </a:solidFill>
                <a:effectLst/>
                <a:uFillTx/>
                <a:latin typeface="Aptos"/>
              </a:defRPr>
            </a:lvl7pPr>
          </a:lstStyle>
          <a:p>
            <a:pPr marL="431800" indent="-323850" algn="l">
              <a:spcBef>
                <a:spcPts val="1415"/>
              </a:spcBef>
              <a:buClr>
                <a:srgbClr val="000000"/>
              </a:buClr>
              <a:buSzPct val="45000"/>
              <a:buFont typeface="Wingdings" panose="05000000000000000000" pitchFamily="2" charset="2"/>
              <a:buChar char=""/>
              <a:defRPr>
                <a:latin typeface="Calibri" panose="020F0502020204030204"/>
              </a:defRPr>
            </a:pPr>
            <a:r>
              <a:rPr lang="en-US" sz="3200" b="0" u="none" strike="noStrike">
                <a:solidFill>
                  <a:schemeClr val="dk1"/>
                </a:solidFill>
                <a:effectLst/>
                <a:uFillTx/>
                <a:latin typeface="Calibri" panose="020F0502020204030204"/>
              </a:rPr>
              <a:t>Click to edit the outline text format</a:t>
            </a:r>
            <a:endParaRPr lang="en-US" sz="3200" b="0" u="none" strike="noStrike">
              <a:solidFill>
                <a:schemeClr val="dk1"/>
              </a:solidFill>
              <a:effectLst/>
              <a:uFillTx/>
              <a:latin typeface="Calibri" panose="020F0502020204030204"/>
            </a:endParaRPr>
          </a:p>
          <a:p>
            <a:pPr marL="864235" lvl="1" indent="-323850" algn="l">
              <a:spcBef>
                <a:spcPts val="1135"/>
              </a:spcBef>
              <a:buClr>
                <a:srgbClr val="000000"/>
              </a:buClr>
              <a:buSzPct val="75000"/>
              <a:buFont typeface="Symbol" panose="05050102010706020507" charset="2"/>
              <a:buChar char=""/>
              <a:defRPr>
                <a:latin typeface="Calibri" panose="020F0502020204030204"/>
              </a:defRPr>
            </a:pPr>
            <a:r>
              <a:rPr lang="en-US" sz="2400" b="0" u="none" strike="noStrike">
                <a:solidFill>
                  <a:schemeClr val="dk1"/>
                </a:solidFill>
                <a:effectLst/>
                <a:uFillTx/>
                <a:latin typeface="Calibri" panose="020F0502020204030204"/>
              </a:rPr>
              <a:t>Second Outline Level</a:t>
            </a:r>
            <a:endParaRPr lang="en-US" sz="2400" b="0" u="none" strike="noStrike">
              <a:solidFill>
                <a:schemeClr val="dk1"/>
              </a:solidFill>
              <a:effectLst/>
              <a:uFillTx/>
              <a:latin typeface="Calibri" panose="020F0502020204030204"/>
            </a:endParaRPr>
          </a:p>
          <a:p>
            <a:pPr marL="1296035" lvl="2" indent="-288290" algn="l">
              <a:spcBef>
                <a:spcPts val="850"/>
              </a:spcBef>
              <a:buClr>
                <a:srgbClr val="000000"/>
              </a:buClr>
              <a:buSzPct val="45000"/>
              <a:buFont typeface="Wingdings" panose="05000000000000000000" pitchFamily="2" charset="2"/>
              <a:buChar char=""/>
              <a:defRPr>
                <a:latin typeface="Calibri" panose="020F0502020204030204"/>
              </a:defRPr>
            </a:pPr>
            <a:r>
              <a:rPr lang="en-US" sz="2000" b="0" u="none" strike="noStrike">
                <a:solidFill>
                  <a:schemeClr val="dk1"/>
                </a:solidFill>
                <a:effectLst/>
                <a:uFillTx/>
                <a:latin typeface="Calibri" panose="020F0502020204030204"/>
              </a:rPr>
              <a:t>Third Outline Level</a:t>
            </a:r>
            <a:endParaRPr lang="en-US" sz="2000" b="0" u="none" strike="noStrike">
              <a:solidFill>
                <a:schemeClr val="dk1"/>
              </a:solidFill>
              <a:effectLst/>
              <a:uFillTx/>
              <a:latin typeface="Calibri" panose="020F0502020204030204"/>
            </a:endParaRPr>
          </a:p>
          <a:p>
            <a:pPr marL="1727835" lvl="3" indent="-215900" algn="l">
              <a:spcBef>
                <a:spcPts val="565"/>
              </a:spcBef>
              <a:buClr>
                <a:srgbClr val="000000"/>
              </a:buClr>
              <a:buSzPct val="75000"/>
              <a:buFont typeface="Symbol" panose="05050102010706020507" charset="2"/>
              <a:buChar char=""/>
              <a:defRPr>
                <a:latin typeface="Calibri" panose="020F0502020204030204"/>
              </a:defRPr>
            </a:pPr>
            <a:r>
              <a:rPr lang="en-US" sz="2000" b="0" u="none" strike="noStrike">
                <a:solidFill>
                  <a:schemeClr val="dk1"/>
                </a:solidFill>
                <a:effectLst/>
                <a:uFillTx/>
                <a:latin typeface="Calibri" panose="020F0502020204030204"/>
              </a:rPr>
              <a:t>Fourth Outline Level</a:t>
            </a:r>
            <a:endParaRPr lang="en-US" sz="2000" b="0" u="none" strike="noStrike">
              <a:solidFill>
                <a:schemeClr val="dk1"/>
              </a:solidFill>
              <a:effectLst/>
              <a:uFillTx/>
              <a:latin typeface="Calibri" panose="020F0502020204030204"/>
            </a:endParaRPr>
          </a:p>
          <a:p>
            <a:pPr marL="2160270" lvl="4" indent="-215900" algn="l">
              <a:spcBef>
                <a:spcPts val="285"/>
              </a:spcBef>
              <a:buClr>
                <a:srgbClr val="000000"/>
              </a:buClr>
              <a:buSzPct val="45000"/>
              <a:buFont typeface="Wingdings" panose="05000000000000000000" pitchFamily="2" charset="2"/>
              <a:buChar char=""/>
              <a:defRPr>
                <a:latin typeface="Calibri" panose="020F0502020204030204"/>
              </a:defRPr>
            </a:pPr>
            <a:r>
              <a:rPr lang="en-US" sz="2000" b="0" u="none" strike="noStrike">
                <a:solidFill>
                  <a:schemeClr val="dk1"/>
                </a:solidFill>
                <a:effectLst/>
                <a:uFillTx/>
                <a:latin typeface="Calibri" panose="020F0502020204030204"/>
              </a:rPr>
              <a:t>Fifth Outline Level</a:t>
            </a:r>
            <a:endParaRPr lang="en-US" sz="2000" b="0" u="none" strike="noStrike">
              <a:solidFill>
                <a:schemeClr val="dk1"/>
              </a:solidFill>
              <a:effectLst/>
              <a:uFillTx/>
              <a:latin typeface="Calibri" panose="020F0502020204030204"/>
            </a:endParaRPr>
          </a:p>
          <a:p>
            <a:pPr marL="2592070" lvl="5" indent="-215900" algn="l">
              <a:spcBef>
                <a:spcPts val="285"/>
              </a:spcBef>
              <a:buClr>
                <a:srgbClr val="000000"/>
              </a:buClr>
              <a:buSzPct val="45000"/>
              <a:buFont typeface="Wingdings" panose="05000000000000000000" pitchFamily="2" charset="2"/>
              <a:buChar char=""/>
              <a:defRPr>
                <a:latin typeface="Calibri" panose="020F0502020204030204"/>
              </a:defRPr>
            </a:pPr>
            <a:r>
              <a:rPr lang="en-US" sz="2000" b="0" u="none" strike="noStrike">
                <a:solidFill>
                  <a:schemeClr val="dk1"/>
                </a:solidFill>
                <a:effectLst/>
                <a:uFillTx/>
                <a:latin typeface="Calibri" panose="020F0502020204030204"/>
              </a:rPr>
              <a:t>Sixth Outline Level</a:t>
            </a:r>
            <a:endParaRPr lang="en-US" sz="2000" b="0" u="none" strike="noStrike">
              <a:solidFill>
                <a:schemeClr val="dk1"/>
              </a:solidFill>
              <a:effectLst/>
              <a:uFillTx/>
              <a:latin typeface="Calibri" panose="020F0502020204030204"/>
            </a:endParaRPr>
          </a:p>
          <a:p>
            <a:pPr marL="3023870" lvl="6" indent="-215900" algn="l">
              <a:spcBef>
                <a:spcPts val="285"/>
              </a:spcBef>
              <a:buClr>
                <a:srgbClr val="000000"/>
              </a:buClr>
              <a:buSzPct val="45000"/>
              <a:buFont typeface="Wingdings" panose="05000000000000000000" pitchFamily="2" charset="2"/>
              <a:buChar char=""/>
              <a:defRPr>
                <a:latin typeface="Calibri" panose="020F0502020204030204"/>
              </a:defRPr>
            </a:pPr>
            <a:r>
              <a:rPr lang="en-US" sz="2000" b="0" u="none" strike="noStrike">
                <a:solidFill>
                  <a:schemeClr val="dk1"/>
                </a:solidFill>
                <a:effectLst/>
                <a:uFillTx/>
                <a:latin typeface="Calibri" panose="020F0502020204030204"/>
              </a:rPr>
              <a:t>Seventh Outline Level</a:t>
            </a:r>
            <a:endParaRPr lang="en-US" sz="2000" b="0" u="none" strike="noStrike">
              <a:solidFill>
                <a:schemeClr val="dk1"/>
              </a:solidFill>
              <a:effectLst/>
              <a:uFillTx/>
              <a:latin typeface="Calibri" panose="020F0502020204030204"/>
            </a:endParaRPr>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itolo Testo"/>
          <p:cNvSpPr txBox="1">
            <a:spLocks noGrp="1"/>
          </p:cNvSpPr>
          <p:nvPr>
            <p:ph type="title"/>
          </p:nvPr>
        </p:nvSpPr>
        <p:spPr>
          <a:xfrm>
            <a:off x="609597" y="353316"/>
            <a:ext cx="10972803" cy="522483"/>
          </a:xfrm>
          <a:prstGeom prst="rect">
            <a:avLst/>
          </a:prstGeom>
          <a:ln w="12700">
            <a:miter lim="400000"/>
          </a:ln>
        </p:spPr>
        <p:txBody>
          <a:bodyPr lIns="60958" tIns="60958" rIns="60958" bIns="60958" anchor="ctr">
            <a:noAutofit/>
          </a:bodyPr>
          <a:lstStyle/>
          <a:p>
            <a:r>
              <a:rPr lang="it-IT" dirty="0"/>
              <a:t>Title</a:t>
            </a:r>
            <a:endParaRPr dirty="0"/>
          </a:p>
        </p:txBody>
      </p:sp>
      <p:sp>
        <p:nvSpPr>
          <p:cNvPr id="4" name="Corpo livello uno…"/>
          <p:cNvSpPr txBox="1">
            <a:spLocks noGrp="1"/>
          </p:cNvSpPr>
          <p:nvPr>
            <p:ph type="body" idx="1"/>
          </p:nvPr>
        </p:nvSpPr>
        <p:spPr>
          <a:xfrm>
            <a:off x="609597" y="1600199"/>
            <a:ext cx="10972803" cy="4449267"/>
          </a:xfrm>
          <a:prstGeom prst="rect">
            <a:avLst/>
          </a:prstGeom>
          <a:ln w="12700">
            <a:miter lim="400000"/>
          </a:ln>
        </p:spPr>
        <p:txBody>
          <a:bodyPr lIns="60958" tIns="60958" rIns="60958" bIns="60958">
            <a:noAutofit/>
          </a:bodyPr>
          <a:lstStyle/>
          <a:p>
            <a:r>
              <a:rPr lang="it-IT" dirty="0"/>
              <a:t>Body </a:t>
            </a:r>
            <a:r>
              <a:rPr lang="it-IT" dirty="0" err="1"/>
              <a:t>character</a:t>
            </a:r>
            <a:endParaRPr lang="it-IT" dirty="0"/>
          </a:p>
          <a:p>
            <a:pPr lvl="1"/>
            <a:r>
              <a:rPr lang="it-IT" dirty="0"/>
              <a:t>Medium </a:t>
            </a:r>
            <a:r>
              <a:rPr lang="it-IT" dirty="0" err="1"/>
              <a:t>character</a:t>
            </a:r>
            <a:endParaRPr lang="it-IT" dirty="0"/>
          </a:p>
          <a:p>
            <a:pPr lvl="2"/>
            <a:r>
              <a:rPr lang="it-IT" dirty="0"/>
              <a:t>Medium </a:t>
            </a:r>
            <a:r>
              <a:rPr lang="it-IT" dirty="0" err="1"/>
              <a:t>character</a:t>
            </a:r>
            <a:endParaRPr lang="it-IT" dirty="0"/>
          </a:p>
          <a:p>
            <a:pPr lvl="3"/>
            <a:r>
              <a:rPr lang="it-IT" dirty="0"/>
              <a:t>Minimum </a:t>
            </a:r>
            <a:r>
              <a:rPr lang="it-IT" dirty="0" err="1"/>
              <a:t>character</a:t>
            </a:r>
            <a:endParaRPr lang="it-IT" dirty="0"/>
          </a:p>
          <a:p>
            <a:pPr lvl="4"/>
            <a:r>
              <a:rPr lang="it-IT" dirty="0"/>
              <a:t>Minimum </a:t>
            </a:r>
            <a:r>
              <a:rPr lang="it-IT" dirty="0" err="1"/>
              <a:t>character</a:t>
            </a:r>
            <a:endParaRPr lang="it-IT" dirty="0"/>
          </a:p>
        </p:txBody>
      </p:sp>
      <p:pic>
        <p:nvPicPr>
          <p:cNvPr id="2" name="Immagine"/>
          <p:cNvPicPr>
            <a:picLocks noChangeAspect="1"/>
          </p:cNvPicPr>
          <p:nvPr userDrawn="1"/>
        </p:nvPicPr>
        <p:blipFill>
          <a:blip r:embed="rId24" cstate="print">
            <a:extLst>
              <a:ext uri="{28A0092B-C50C-407E-A947-70E740481C1C}">
                <a14:useLocalDpi xmlns:a14="http://schemas.microsoft.com/office/drawing/2010/main" val="0"/>
              </a:ext>
            </a:extLst>
          </a:blip>
          <a:srcRect/>
          <a:stretch>
            <a:fillRect/>
          </a:stretch>
        </p:blipFill>
        <p:spPr>
          <a:xfrm>
            <a:off x="10972484" y="6149241"/>
            <a:ext cx="850736" cy="374115"/>
          </a:xfrm>
          <a:prstGeom prst="rect">
            <a:avLst/>
          </a:prstGeom>
          <a:ln w="12700">
            <a:miter lim="400000"/>
            <a:headEnd/>
            <a:tailEnd/>
          </a:ln>
        </p:spPr>
      </p:pic>
      <p:sp>
        <p:nvSpPr>
          <p:cNvPr id="12" name="TextBox 11"/>
          <p:cNvSpPr txBox="1"/>
          <p:nvPr userDrawn="1"/>
        </p:nvSpPr>
        <p:spPr>
          <a:xfrm>
            <a:off x="2297295" y="6294325"/>
            <a:ext cx="1369600" cy="2872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81277" tIns="81277" rIns="81277" bIns="81277" numCol="1" spcCol="38100" rtlCol="0" anchor="t">
            <a:spAutoFit/>
          </a:bodyPr>
          <a:lstStyle/>
          <a:p>
            <a:pPr marL="0" marR="0" lvl="0" indent="0" algn="l" defTabSz="812800" rtl="0" eaLnBrk="1" fontAlgn="auto" latinLnBrk="0" hangingPunct="0">
              <a:lnSpc>
                <a:spcPct val="100000"/>
              </a:lnSpc>
              <a:spcBef>
                <a:spcPts val="0"/>
              </a:spcBef>
              <a:spcAft>
                <a:spcPts val="0"/>
              </a:spcAft>
              <a:buClrTx/>
              <a:buSzTx/>
              <a:buFontTx/>
              <a:buNone/>
              <a:defRPr/>
            </a:pPr>
            <a:r>
              <a:rPr lang="en-GB" sz="800" b="0" i="0" u="none" strike="noStrike" dirty="0">
                <a:solidFill>
                  <a:schemeClr val="bg1">
                    <a:lumMod val="50000"/>
                  </a:schemeClr>
                </a:solidFill>
                <a:effectLst/>
                <a:latin typeface="Calibri" panose="020F0502020204030204" pitchFamily="34" charset="0"/>
                <a:cs typeface="Calibri" panose="020F0502020204030204" pitchFamily="34" charset="0"/>
              </a:rPr>
              <a:t>@ICAPCRIF2024 Confidential</a:t>
            </a:r>
            <a:endParaRPr lang="en-GB" sz="800" b="0" i="0" dirty="0">
              <a:solidFill>
                <a:schemeClr val="bg1">
                  <a:lumMod val="50000"/>
                </a:schemeClr>
              </a:solidFill>
              <a:effectLst/>
              <a:latin typeface="Calibri" panose="020F0502020204030204" pitchFamily="34" charset="0"/>
              <a:cs typeface="Calibri" panose="020F0502020204030204" pitchFamily="34" charset="0"/>
            </a:endParaRPr>
          </a:p>
        </p:txBody>
      </p:sp>
      <p:sp>
        <p:nvSpPr>
          <p:cNvPr id="14" name="Slide Number Placeholder 1"/>
          <p:cNvSpPr txBox="1"/>
          <p:nvPr userDrawn="1"/>
        </p:nvSpPr>
        <p:spPr>
          <a:xfrm>
            <a:off x="609598" y="6371217"/>
            <a:ext cx="436297" cy="133467"/>
          </a:xfrm>
          <a:prstGeom prst="rect">
            <a:avLst/>
          </a:prstGeom>
          <a:noFill/>
          <a:ln>
            <a:noFill/>
          </a:ln>
        </p:spPr>
        <p:txBody>
          <a:bodyPr lIns="0" tIns="0" rIns="0" bIns="0" anchor="t"/>
          <a:lstStyle>
            <a:defPPr marL="0" marR="0" indent="0" algn="l" defTabSz="685800" rtl="0" fontAlgn="auto" latinLnBrk="1" hangingPunct="0">
              <a:lnSpc>
                <a:spcPct val="100000"/>
              </a:lnSpc>
              <a:spcBef>
                <a:spcPts val="0"/>
              </a:spcBef>
              <a:spcAft>
                <a:spcPts val="0"/>
              </a:spcAft>
              <a:buClrTx/>
              <a:buSzTx/>
              <a:buFontTx/>
              <a:buNone/>
              <a:defRPr kumimoji="0" sz="135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defRPr kumimoji="0" lang="de-DE" sz="800" b="0" i="0" u="none" strike="noStrike" cap="none" spc="0" normalizeH="0" baseline="0" smtClean="0">
                <a:ln>
                  <a:noFill/>
                </a:ln>
                <a:solidFill>
                  <a:srgbClr val="5F6973"/>
                </a:solidFill>
                <a:effectLst/>
                <a:uFillTx/>
                <a:latin typeface="Segoe UI Light" panose="020B0502040204020203" pitchFamily="34" charset="0"/>
                <a:ea typeface="+mj-ea"/>
                <a:cs typeface="Segoe UI Light" panose="020B0502040204020203" pitchFamily="34" charset="0"/>
                <a:sym typeface="Calibri" panose="020F0502020204030204"/>
              </a:defRPr>
            </a:lvl1pPr>
            <a:lvl2pPr marL="0" marR="0" indent="0" algn="l" defTabSz="4572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chemeClr val="accent1"/>
                </a:solidFill>
                <a:effectLst/>
                <a:uFillTx/>
                <a:latin typeface="+mj-lt"/>
                <a:ea typeface="+mj-ea"/>
                <a:cs typeface="+mj-cs"/>
                <a:sym typeface="Calibri" panose="020F0502020204030204"/>
              </a:defRPr>
            </a:lvl2pPr>
            <a:lvl3pPr marL="0" marR="0" indent="0" algn="l" defTabSz="4572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chemeClr val="accent1"/>
                </a:solidFill>
                <a:effectLst/>
                <a:uFillTx/>
                <a:latin typeface="+mj-lt"/>
                <a:ea typeface="+mj-ea"/>
                <a:cs typeface="+mj-cs"/>
                <a:sym typeface="Calibri" panose="020F0502020204030204"/>
              </a:defRPr>
            </a:lvl3pPr>
            <a:lvl4pPr marL="0" marR="0" indent="0" algn="l" defTabSz="4572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chemeClr val="accent1"/>
                </a:solidFill>
                <a:effectLst/>
                <a:uFillTx/>
                <a:latin typeface="+mj-lt"/>
                <a:ea typeface="+mj-ea"/>
                <a:cs typeface="+mj-cs"/>
                <a:sym typeface="Calibri" panose="020F0502020204030204"/>
              </a:defRPr>
            </a:lvl4pPr>
            <a:lvl5pPr marL="0" marR="0" indent="0" algn="l" defTabSz="4572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chemeClr val="accent1"/>
                </a:solidFill>
                <a:effectLst/>
                <a:uFillTx/>
                <a:latin typeface="+mj-lt"/>
                <a:ea typeface="+mj-ea"/>
                <a:cs typeface="+mj-cs"/>
                <a:sym typeface="Calibri" panose="020F0502020204030204"/>
              </a:defRPr>
            </a:lvl5pPr>
            <a:lvl6pPr marL="0" marR="0" indent="0" algn="l" defTabSz="4572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chemeClr val="accent1"/>
                </a:solidFill>
                <a:effectLst/>
                <a:uFillTx/>
                <a:latin typeface="+mj-lt"/>
                <a:ea typeface="+mj-ea"/>
                <a:cs typeface="+mj-cs"/>
                <a:sym typeface="Calibri" panose="020F0502020204030204"/>
              </a:defRPr>
            </a:lvl6pPr>
            <a:lvl7pPr marL="0" marR="0" indent="0" algn="l" defTabSz="4572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chemeClr val="accent1"/>
                </a:solidFill>
                <a:effectLst/>
                <a:uFillTx/>
                <a:latin typeface="+mj-lt"/>
                <a:ea typeface="+mj-ea"/>
                <a:cs typeface="+mj-cs"/>
                <a:sym typeface="Calibri" panose="020F0502020204030204"/>
              </a:defRPr>
            </a:lvl7pPr>
            <a:lvl8pPr marL="0" marR="0" indent="0" algn="l" defTabSz="4572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chemeClr val="accent1"/>
                </a:solidFill>
                <a:effectLst/>
                <a:uFillTx/>
                <a:latin typeface="+mj-lt"/>
                <a:ea typeface="+mj-ea"/>
                <a:cs typeface="+mj-cs"/>
                <a:sym typeface="Calibri" panose="020F0502020204030204"/>
              </a:defRPr>
            </a:lvl8pPr>
            <a:lvl9pPr marL="0" marR="0" indent="0" algn="l" defTabSz="4572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chemeClr val="accent1"/>
                </a:solidFill>
                <a:effectLst/>
                <a:uFillTx/>
                <a:latin typeface="+mj-lt"/>
                <a:ea typeface="+mj-ea"/>
                <a:cs typeface="+mj-cs"/>
                <a:sym typeface="Calibri" panose="020F0502020204030204"/>
              </a:defRPr>
            </a:lvl9pPr>
          </a:lstStyle>
          <a:p>
            <a:pPr algn="l"/>
            <a:fld id="{D3921A94-2C06-EF44-A870-A48BF422ADBF}" type="slidenum">
              <a:rPr lang="en-US" sz="800" b="0" i="0" smtClean="0">
                <a:solidFill>
                  <a:schemeClr val="bg1">
                    <a:lumMod val="50000"/>
                  </a:schemeClr>
                </a:solidFill>
                <a:latin typeface="Calibri" panose="020F0502020204030204" pitchFamily="34" charset="0"/>
                <a:cs typeface="Calibri" panose="020F0502020204030204" pitchFamily="34" charset="0"/>
              </a:rPr>
            </a:fld>
            <a:endParaRPr lang="en-US" sz="800" b="0" i="0" dirty="0">
              <a:solidFill>
                <a:schemeClr val="bg1">
                  <a:lumMod val="50000"/>
                </a:schemeClr>
              </a:solidFill>
              <a:latin typeface="Calibri" panose="020F0502020204030204" pitchFamily="34" charset="0"/>
              <a:cs typeface="Calibri" panose="020F0502020204030204" pitchFamily="34" charset="0"/>
            </a:endParaRPr>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 id="2147483664" r:id="rId14"/>
    <p:sldLayoutId id="2147483665" r:id="rId15"/>
    <p:sldLayoutId id="2147483666" r:id="rId16"/>
    <p:sldLayoutId id="2147483667" r:id="rId17"/>
    <p:sldLayoutId id="2147483668" r:id="rId18"/>
    <p:sldLayoutId id="2147483669" r:id="rId19"/>
    <p:sldLayoutId id="2147483670" r:id="rId20"/>
    <p:sldLayoutId id="2147483671" r:id="rId21"/>
    <p:sldLayoutId id="2147483672" r:id="rId22"/>
    <p:sldLayoutId id="2147483673" r:id="rId23"/>
  </p:sldLayoutIdLst>
  <p:transition spd="med"/>
  <p:hf hdr="0"/>
  <p:txStyles>
    <p:titleStyle>
      <a:lvl1pPr marL="0" marR="0" indent="0" algn="l" defTabSz="609600" rtl="0" eaLnBrk="1" latinLnBrk="0" hangingPunct="1">
        <a:lnSpc>
          <a:spcPct val="100000"/>
        </a:lnSpc>
        <a:spcBef>
          <a:spcPts val="0"/>
        </a:spcBef>
        <a:spcAft>
          <a:spcPts val="0"/>
        </a:spcAft>
        <a:buClrTx/>
        <a:buSzTx/>
        <a:buFontTx/>
        <a:buNone/>
        <a:defRPr sz="2800" b="1" i="0" u="none" strike="noStrike" cap="none" spc="0" baseline="0">
          <a:solidFill>
            <a:schemeClr val="tx1"/>
          </a:solidFill>
          <a:uFillTx/>
          <a:latin typeface="+mj-lt"/>
          <a:ea typeface="+mj-ea"/>
          <a:cs typeface="+mj-cs"/>
          <a:sym typeface="Calibri" panose="020F0502020204030204"/>
        </a:defRPr>
      </a:lvl1pPr>
      <a:lvl2pPr marL="0" marR="0" indent="0" algn="ctr" defTabSz="609600" rtl="0" eaLnBrk="1" latinLnBrk="0" hangingPunct="1">
        <a:lnSpc>
          <a:spcPct val="100000"/>
        </a:lnSpc>
        <a:spcBef>
          <a:spcPts val="0"/>
        </a:spcBef>
        <a:spcAft>
          <a:spcPts val="0"/>
        </a:spcAft>
        <a:buClrTx/>
        <a:buSzTx/>
        <a:buFontTx/>
        <a:buNone/>
        <a:defRPr sz="2100" b="1" i="0" u="none" strike="noStrike" cap="none" spc="0" baseline="0">
          <a:solidFill>
            <a:schemeClr val="accent1"/>
          </a:solidFill>
          <a:uFillTx/>
          <a:latin typeface="+mj-lt"/>
          <a:ea typeface="+mj-ea"/>
          <a:cs typeface="+mj-cs"/>
          <a:sym typeface="Calibri" panose="020F0502020204030204"/>
        </a:defRPr>
      </a:lvl2pPr>
      <a:lvl3pPr marL="0" marR="0" indent="0" algn="ctr" defTabSz="609600" rtl="0" eaLnBrk="1" latinLnBrk="0" hangingPunct="1">
        <a:lnSpc>
          <a:spcPct val="100000"/>
        </a:lnSpc>
        <a:spcBef>
          <a:spcPts val="0"/>
        </a:spcBef>
        <a:spcAft>
          <a:spcPts val="0"/>
        </a:spcAft>
        <a:buClrTx/>
        <a:buSzTx/>
        <a:buFontTx/>
        <a:buNone/>
        <a:defRPr sz="2100" b="1" i="0" u="none" strike="noStrike" cap="none" spc="0" baseline="0">
          <a:solidFill>
            <a:schemeClr val="accent1"/>
          </a:solidFill>
          <a:uFillTx/>
          <a:latin typeface="+mj-lt"/>
          <a:ea typeface="+mj-ea"/>
          <a:cs typeface="+mj-cs"/>
          <a:sym typeface="Calibri" panose="020F0502020204030204"/>
        </a:defRPr>
      </a:lvl3pPr>
      <a:lvl4pPr marL="0" marR="0" indent="0" algn="ctr" defTabSz="609600" rtl="0" eaLnBrk="1" latinLnBrk="0" hangingPunct="1">
        <a:lnSpc>
          <a:spcPct val="100000"/>
        </a:lnSpc>
        <a:spcBef>
          <a:spcPts val="0"/>
        </a:spcBef>
        <a:spcAft>
          <a:spcPts val="0"/>
        </a:spcAft>
        <a:buClrTx/>
        <a:buSzTx/>
        <a:buFontTx/>
        <a:buNone/>
        <a:defRPr sz="2100" b="1" i="0" u="none" strike="noStrike" cap="none" spc="0" baseline="0">
          <a:solidFill>
            <a:schemeClr val="accent1"/>
          </a:solidFill>
          <a:uFillTx/>
          <a:latin typeface="+mj-lt"/>
          <a:ea typeface="+mj-ea"/>
          <a:cs typeface="+mj-cs"/>
          <a:sym typeface="Calibri" panose="020F0502020204030204"/>
        </a:defRPr>
      </a:lvl4pPr>
      <a:lvl5pPr marL="0" marR="0" indent="0" algn="ctr" defTabSz="609600" rtl="0" eaLnBrk="1" latinLnBrk="0" hangingPunct="1">
        <a:lnSpc>
          <a:spcPct val="100000"/>
        </a:lnSpc>
        <a:spcBef>
          <a:spcPts val="0"/>
        </a:spcBef>
        <a:spcAft>
          <a:spcPts val="0"/>
        </a:spcAft>
        <a:buClrTx/>
        <a:buSzTx/>
        <a:buFontTx/>
        <a:buNone/>
        <a:defRPr sz="2100" b="1" i="0" u="none" strike="noStrike" cap="none" spc="0" baseline="0">
          <a:solidFill>
            <a:schemeClr val="accent1"/>
          </a:solidFill>
          <a:uFillTx/>
          <a:latin typeface="+mj-lt"/>
          <a:ea typeface="+mj-ea"/>
          <a:cs typeface="+mj-cs"/>
          <a:sym typeface="Calibri" panose="020F0502020204030204"/>
        </a:defRPr>
      </a:lvl5pPr>
      <a:lvl6pPr marL="0" marR="0" indent="0" algn="ctr" defTabSz="609600" rtl="0" eaLnBrk="1" latinLnBrk="0" hangingPunct="1">
        <a:lnSpc>
          <a:spcPct val="100000"/>
        </a:lnSpc>
        <a:spcBef>
          <a:spcPts val="0"/>
        </a:spcBef>
        <a:spcAft>
          <a:spcPts val="0"/>
        </a:spcAft>
        <a:buClrTx/>
        <a:buSzTx/>
        <a:buFontTx/>
        <a:buNone/>
        <a:defRPr sz="2100" b="1" i="0" u="none" strike="noStrike" cap="none" spc="0" baseline="0">
          <a:solidFill>
            <a:schemeClr val="accent1"/>
          </a:solidFill>
          <a:uFillTx/>
          <a:latin typeface="+mj-lt"/>
          <a:ea typeface="+mj-ea"/>
          <a:cs typeface="+mj-cs"/>
          <a:sym typeface="Calibri" panose="020F0502020204030204"/>
        </a:defRPr>
      </a:lvl6pPr>
      <a:lvl7pPr marL="0" marR="0" indent="0" algn="ctr" defTabSz="609600" rtl="0" eaLnBrk="1" latinLnBrk="0" hangingPunct="1">
        <a:lnSpc>
          <a:spcPct val="100000"/>
        </a:lnSpc>
        <a:spcBef>
          <a:spcPts val="0"/>
        </a:spcBef>
        <a:spcAft>
          <a:spcPts val="0"/>
        </a:spcAft>
        <a:buClrTx/>
        <a:buSzTx/>
        <a:buFontTx/>
        <a:buNone/>
        <a:defRPr sz="2100" b="1" i="0" u="none" strike="noStrike" cap="none" spc="0" baseline="0">
          <a:solidFill>
            <a:schemeClr val="accent1"/>
          </a:solidFill>
          <a:uFillTx/>
          <a:latin typeface="+mj-lt"/>
          <a:ea typeface="+mj-ea"/>
          <a:cs typeface="+mj-cs"/>
          <a:sym typeface="Calibri" panose="020F0502020204030204"/>
        </a:defRPr>
      </a:lvl7pPr>
      <a:lvl8pPr marL="0" marR="0" indent="0" algn="ctr" defTabSz="609600" rtl="0" eaLnBrk="1" latinLnBrk="0" hangingPunct="1">
        <a:lnSpc>
          <a:spcPct val="100000"/>
        </a:lnSpc>
        <a:spcBef>
          <a:spcPts val="0"/>
        </a:spcBef>
        <a:spcAft>
          <a:spcPts val="0"/>
        </a:spcAft>
        <a:buClrTx/>
        <a:buSzTx/>
        <a:buFontTx/>
        <a:buNone/>
        <a:defRPr sz="2100" b="1" i="0" u="none" strike="noStrike" cap="none" spc="0" baseline="0">
          <a:solidFill>
            <a:schemeClr val="accent1"/>
          </a:solidFill>
          <a:uFillTx/>
          <a:latin typeface="+mj-lt"/>
          <a:ea typeface="+mj-ea"/>
          <a:cs typeface="+mj-cs"/>
          <a:sym typeface="Calibri" panose="020F0502020204030204"/>
        </a:defRPr>
      </a:lvl8pPr>
      <a:lvl9pPr marL="0" marR="0" indent="0" algn="ctr" defTabSz="609600" rtl="0" eaLnBrk="1" latinLnBrk="0" hangingPunct="1">
        <a:lnSpc>
          <a:spcPct val="100000"/>
        </a:lnSpc>
        <a:spcBef>
          <a:spcPts val="0"/>
        </a:spcBef>
        <a:spcAft>
          <a:spcPts val="0"/>
        </a:spcAft>
        <a:buClrTx/>
        <a:buSzTx/>
        <a:buFontTx/>
        <a:buNone/>
        <a:defRPr sz="2100" b="1" i="0" u="none" strike="noStrike" cap="none" spc="0" baseline="0">
          <a:solidFill>
            <a:schemeClr val="accent1"/>
          </a:solidFill>
          <a:uFillTx/>
          <a:latin typeface="+mj-lt"/>
          <a:ea typeface="+mj-ea"/>
          <a:cs typeface="+mj-cs"/>
          <a:sym typeface="Calibri" panose="020F0502020204030204"/>
        </a:defRPr>
      </a:lvl9pPr>
    </p:titleStyle>
    <p:bodyStyle>
      <a:lvl1pPr marL="450215" marR="0" indent="-450215" algn="l" defTabSz="609600" rtl="0" eaLnBrk="1" latinLnBrk="0" hangingPunct="1">
        <a:lnSpc>
          <a:spcPct val="100000"/>
        </a:lnSpc>
        <a:spcBef>
          <a:spcPts val="0"/>
        </a:spcBef>
        <a:spcAft>
          <a:spcPts val="800"/>
        </a:spcAft>
        <a:buClrTx/>
        <a:buSzPct val="100000"/>
        <a:buFont typeface="Arial" panose="020B0604020202020204"/>
        <a:buChar char="•"/>
        <a:defRPr sz="1600" b="0" i="0" u="none" strike="noStrike" cap="none" spc="0" baseline="0">
          <a:solidFill>
            <a:schemeClr val="bg1">
              <a:lumMod val="10000"/>
            </a:schemeClr>
          </a:solidFill>
          <a:uFillTx/>
          <a:latin typeface="+mj-lt"/>
          <a:ea typeface="+mj-ea"/>
          <a:cs typeface="+mj-cs"/>
          <a:sym typeface="Calibri" panose="020F0502020204030204"/>
        </a:defRPr>
      </a:lvl1pPr>
      <a:lvl2pPr marL="939800" marR="0" indent="-482600" algn="l" defTabSz="609600" rtl="0" eaLnBrk="1" latinLnBrk="0" hangingPunct="1">
        <a:lnSpc>
          <a:spcPct val="100000"/>
        </a:lnSpc>
        <a:spcBef>
          <a:spcPts val="0"/>
        </a:spcBef>
        <a:spcAft>
          <a:spcPts val="800"/>
        </a:spcAft>
        <a:buClrTx/>
        <a:buSzPct val="100000"/>
        <a:buFont typeface="Arial" panose="020B0604020202020204"/>
        <a:buChar char="–"/>
        <a:defRPr sz="1600" b="0" i="0" u="none" strike="noStrike" cap="none" spc="0" baseline="0">
          <a:solidFill>
            <a:schemeClr val="bg1">
              <a:lumMod val="10000"/>
            </a:schemeClr>
          </a:solidFill>
          <a:uFillTx/>
          <a:latin typeface="+mj-lt"/>
          <a:ea typeface="+mj-ea"/>
          <a:cs typeface="+mj-cs"/>
          <a:sym typeface="Calibri" panose="020F0502020204030204"/>
        </a:defRPr>
      </a:lvl2pPr>
      <a:lvl3pPr marL="1364615" marR="0" indent="-450215" algn="l" defTabSz="609600" rtl="0" eaLnBrk="1" latinLnBrk="0" hangingPunct="1">
        <a:lnSpc>
          <a:spcPct val="100000"/>
        </a:lnSpc>
        <a:spcBef>
          <a:spcPts val="0"/>
        </a:spcBef>
        <a:spcAft>
          <a:spcPts val="800"/>
        </a:spcAft>
        <a:buClrTx/>
        <a:buSzPct val="100000"/>
        <a:buFont typeface="Arial" panose="020B0604020202020204"/>
        <a:buChar char="•"/>
        <a:defRPr sz="1600" b="0" i="0" u="none" strike="noStrike" cap="none" spc="0" baseline="0">
          <a:solidFill>
            <a:schemeClr val="bg1">
              <a:lumMod val="10000"/>
            </a:schemeClr>
          </a:solidFill>
          <a:uFillTx/>
          <a:latin typeface="+mj-lt"/>
          <a:ea typeface="+mj-ea"/>
          <a:cs typeface="+mj-cs"/>
          <a:sym typeface="Calibri" panose="020F0502020204030204"/>
        </a:defRPr>
      </a:lvl3pPr>
      <a:lvl4pPr marL="1988820" marR="0" indent="-617220" algn="l" defTabSz="609600" rtl="0" eaLnBrk="1" latinLnBrk="0" hangingPunct="1">
        <a:lnSpc>
          <a:spcPct val="100000"/>
        </a:lnSpc>
        <a:spcBef>
          <a:spcPts val="0"/>
        </a:spcBef>
        <a:spcAft>
          <a:spcPts val="800"/>
        </a:spcAft>
        <a:buClrTx/>
        <a:buSzPct val="100000"/>
        <a:buFont typeface="Arial" panose="020B0604020202020204"/>
        <a:buChar char="–"/>
        <a:defRPr sz="1600" b="0" i="0" u="none" strike="noStrike" cap="none" spc="0" baseline="0">
          <a:solidFill>
            <a:schemeClr val="bg1">
              <a:lumMod val="10000"/>
            </a:schemeClr>
          </a:solidFill>
          <a:uFillTx/>
          <a:latin typeface="+mj-lt"/>
          <a:ea typeface="+mj-ea"/>
          <a:cs typeface="+mj-cs"/>
          <a:sym typeface="Calibri" panose="020F0502020204030204"/>
        </a:defRPr>
      </a:lvl4pPr>
      <a:lvl5pPr marL="2446020" marR="0" indent="-617220" algn="l" defTabSz="609600" rtl="0" eaLnBrk="1" latinLnBrk="0" hangingPunct="1">
        <a:lnSpc>
          <a:spcPct val="100000"/>
        </a:lnSpc>
        <a:spcBef>
          <a:spcPts val="0"/>
        </a:spcBef>
        <a:spcAft>
          <a:spcPts val="800"/>
        </a:spcAft>
        <a:buClrTx/>
        <a:buSzPct val="100000"/>
        <a:buFont typeface="Arial" panose="020B0604020202020204"/>
        <a:buChar char="»"/>
        <a:defRPr sz="1600" b="0" i="0" u="none" strike="noStrike" cap="none" spc="0" baseline="0">
          <a:solidFill>
            <a:schemeClr val="bg1">
              <a:lumMod val="10000"/>
            </a:schemeClr>
          </a:solidFill>
          <a:uFillTx/>
          <a:latin typeface="+mj-lt"/>
          <a:ea typeface="+mj-ea"/>
          <a:cs typeface="+mj-cs"/>
          <a:sym typeface="Calibri" panose="020F0502020204030204"/>
        </a:defRPr>
      </a:lvl5pPr>
      <a:lvl6pPr marL="2491740" marR="0" indent="-205740" algn="l" defTabSz="609600" rtl="0" eaLnBrk="1" latinLnBrk="0" hangingPunct="1">
        <a:lnSpc>
          <a:spcPct val="100000"/>
        </a:lnSpc>
        <a:spcBef>
          <a:spcPts val="1000"/>
        </a:spcBef>
        <a:spcAft>
          <a:spcPts val="0"/>
        </a:spcAft>
        <a:buClrTx/>
        <a:buSzPct val="100000"/>
        <a:buFont typeface="Arial" panose="020B0604020202020204"/>
        <a:buChar char="•"/>
        <a:defRPr sz="1800" b="0" i="0" u="none" strike="noStrike" cap="none" spc="0" baseline="0">
          <a:solidFill>
            <a:schemeClr val="accent1"/>
          </a:solidFill>
          <a:uFillTx/>
          <a:latin typeface="+mj-lt"/>
          <a:ea typeface="+mj-ea"/>
          <a:cs typeface="+mj-cs"/>
          <a:sym typeface="Calibri" panose="020F0502020204030204"/>
        </a:defRPr>
      </a:lvl6pPr>
      <a:lvl7pPr marL="2948940" marR="0" indent="-205740" algn="l" defTabSz="609600" rtl="0" eaLnBrk="1" latinLnBrk="0" hangingPunct="1">
        <a:lnSpc>
          <a:spcPct val="100000"/>
        </a:lnSpc>
        <a:spcBef>
          <a:spcPts val="1000"/>
        </a:spcBef>
        <a:spcAft>
          <a:spcPts val="0"/>
        </a:spcAft>
        <a:buClrTx/>
        <a:buSzPct val="100000"/>
        <a:buFont typeface="Arial" panose="020B0604020202020204"/>
        <a:buChar char="•"/>
        <a:defRPr sz="1800" b="0" i="0" u="none" strike="noStrike" cap="none" spc="0" baseline="0">
          <a:solidFill>
            <a:schemeClr val="accent1"/>
          </a:solidFill>
          <a:uFillTx/>
          <a:latin typeface="+mj-lt"/>
          <a:ea typeface="+mj-ea"/>
          <a:cs typeface="+mj-cs"/>
          <a:sym typeface="Calibri" panose="020F0502020204030204"/>
        </a:defRPr>
      </a:lvl7pPr>
      <a:lvl8pPr marL="3406140" marR="0" indent="-205740" algn="l" defTabSz="609600" rtl="0" eaLnBrk="1" latinLnBrk="0" hangingPunct="1">
        <a:lnSpc>
          <a:spcPct val="100000"/>
        </a:lnSpc>
        <a:spcBef>
          <a:spcPts val="1000"/>
        </a:spcBef>
        <a:spcAft>
          <a:spcPts val="0"/>
        </a:spcAft>
        <a:buClrTx/>
        <a:buSzPct val="100000"/>
        <a:buFont typeface="Arial" panose="020B0604020202020204"/>
        <a:buChar char="•"/>
        <a:defRPr sz="1800" b="0" i="0" u="none" strike="noStrike" cap="none" spc="0" baseline="0">
          <a:solidFill>
            <a:schemeClr val="accent1"/>
          </a:solidFill>
          <a:uFillTx/>
          <a:latin typeface="+mj-lt"/>
          <a:ea typeface="+mj-ea"/>
          <a:cs typeface="+mj-cs"/>
          <a:sym typeface="Calibri" panose="020F0502020204030204"/>
        </a:defRPr>
      </a:lvl8pPr>
      <a:lvl9pPr marL="3863340" marR="0" indent="-205740" algn="l" defTabSz="609600" rtl="0" eaLnBrk="1" latinLnBrk="0" hangingPunct="1">
        <a:lnSpc>
          <a:spcPct val="100000"/>
        </a:lnSpc>
        <a:spcBef>
          <a:spcPts val="1000"/>
        </a:spcBef>
        <a:spcAft>
          <a:spcPts val="0"/>
        </a:spcAft>
        <a:buClrTx/>
        <a:buSzPct val="100000"/>
        <a:buFont typeface="Arial" panose="020B0604020202020204"/>
        <a:buChar char="•"/>
        <a:defRPr sz="1800" b="0" i="0" u="none" strike="noStrike" cap="none" spc="0" baseline="0">
          <a:solidFill>
            <a:schemeClr val="accent1"/>
          </a:solidFill>
          <a:uFillTx/>
          <a:latin typeface="+mj-lt"/>
          <a:ea typeface="+mj-ea"/>
          <a:cs typeface="+mj-cs"/>
          <a:sym typeface="Calibri" panose="020F0502020204030204"/>
        </a:defRPr>
      </a:lvl9pPr>
    </p:bodyStyle>
    <p:otherStyle>
      <a:lvl1pPr marL="0" marR="0" indent="0" algn="r" defTabSz="609600" rtl="0" eaLnBrk="1" latinLnBrk="0" hangingPunct="1">
        <a:lnSpc>
          <a:spcPct val="100000"/>
        </a:lnSpc>
        <a:spcBef>
          <a:spcPts val="0"/>
        </a:spcBef>
        <a:spcAft>
          <a:spcPts val="0"/>
        </a:spcAft>
        <a:buClrTx/>
        <a:buSzTx/>
        <a:buFontTx/>
        <a:buNone/>
        <a:defRPr sz="1600" b="0" i="0" u="none" strike="noStrike" cap="none" spc="0" baseline="0">
          <a:solidFill>
            <a:schemeClr val="tx1"/>
          </a:solidFill>
          <a:uFillTx/>
          <a:latin typeface="+mn-lt"/>
          <a:ea typeface="+mn-ea"/>
          <a:cs typeface="+mn-cs"/>
          <a:sym typeface="Calibri" panose="020F0502020204030204"/>
        </a:defRPr>
      </a:lvl1pPr>
      <a:lvl2pPr marL="0" marR="0" indent="0" algn="r" defTabSz="609600" rtl="0" eaLnBrk="1" latinLnBrk="0" hangingPunct="1">
        <a:lnSpc>
          <a:spcPct val="100000"/>
        </a:lnSpc>
        <a:spcBef>
          <a:spcPts val="0"/>
        </a:spcBef>
        <a:spcAft>
          <a:spcPts val="0"/>
        </a:spcAft>
        <a:buClrTx/>
        <a:buSzTx/>
        <a:buFontTx/>
        <a:buNone/>
        <a:defRPr sz="1600" b="0" i="0" u="none" strike="noStrike" cap="none" spc="0" baseline="0">
          <a:solidFill>
            <a:schemeClr val="tx1"/>
          </a:solidFill>
          <a:uFillTx/>
          <a:latin typeface="+mn-lt"/>
          <a:ea typeface="+mn-ea"/>
          <a:cs typeface="+mn-cs"/>
          <a:sym typeface="Calibri" panose="020F0502020204030204"/>
        </a:defRPr>
      </a:lvl2pPr>
      <a:lvl3pPr marL="0" marR="0" indent="0" algn="r" defTabSz="609600" rtl="0" eaLnBrk="1" latinLnBrk="0" hangingPunct="1">
        <a:lnSpc>
          <a:spcPct val="100000"/>
        </a:lnSpc>
        <a:spcBef>
          <a:spcPts val="0"/>
        </a:spcBef>
        <a:spcAft>
          <a:spcPts val="0"/>
        </a:spcAft>
        <a:buClrTx/>
        <a:buSzTx/>
        <a:buFontTx/>
        <a:buNone/>
        <a:defRPr sz="1600" b="0" i="0" u="none" strike="noStrike" cap="none" spc="0" baseline="0">
          <a:solidFill>
            <a:schemeClr val="tx1"/>
          </a:solidFill>
          <a:uFillTx/>
          <a:latin typeface="+mn-lt"/>
          <a:ea typeface="+mn-ea"/>
          <a:cs typeface="+mn-cs"/>
          <a:sym typeface="Calibri" panose="020F0502020204030204"/>
        </a:defRPr>
      </a:lvl3pPr>
      <a:lvl4pPr marL="0" marR="0" indent="0" algn="r" defTabSz="609600" rtl="0" eaLnBrk="1" latinLnBrk="0" hangingPunct="1">
        <a:lnSpc>
          <a:spcPct val="100000"/>
        </a:lnSpc>
        <a:spcBef>
          <a:spcPts val="0"/>
        </a:spcBef>
        <a:spcAft>
          <a:spcPts val="0"/>
        </a:spcAft>
        <a:buClrTx/>
        <a:buSzTx/>
        <a:buFontTx/>
        <a:buNone/>
        <a:defRPr sz="1600" b="0" i="0" u="none" strike="noStrike" cap="none" spc="0" baseline="0">
          <a:solidFill>
            <a:schemeClr val="tx1"/>
          </a:solidFill>
          <a:uFillTx/>
          <a:latin typeface="+mn-lt"/>
          <a:ea typeface="+mn-ea"/>
          <a:cs typeface="+mn-cs"/>
          <a:sym typeface="Calibri" panose="020F0502020204030204"/>
        </a:defRPr>
      </a:lvl4pPr>
      <a:lvl5pPr marL="0" marR="0" indent="0" algn="r" defTabSz="609600" rtl="0" eaLnBrk="1" latinLnBrk="0" hangingPunct="1">
        <a:lnSpc>
          <a:spcPct val="100000"/>
        </a:lnSpc>
        <a:spcBef>
          <a:spcPts val="0"/>
        </a:spcBef>
        <a:spcAft>
          <a:spcPts val="0"/>
        </a:spcAft>
        <a:buClrTx/>
        <a:buSzTx/>
        <a:buFontTx/>
        <a:buNone/>
        <a:defRPr sz="1600" b="0" i="0" u="none" strike="noStrike" cap="none" spc="0" baseline="0">
          <a:solidFill>
            <a:schemeClr val="tx1"/>
          </a:solidFill>
          <a:uFillTx/>
          <a:latin typeface="+mn-lt"/>
          <a:ea typeface="+mn-ea"/>
          <a:cs typeface="+mn-cs"/>
          <a:sym typeface="Calibri" panose="020F0502020204030204"/>
        </a:defRPr>
      </a:lvl5pPr>
      <a:lvl6pPr marL="0" marR="0" indent="0" algn="r" defTabSz="609600" rtl="0" eaLnBrk="1" latinLnBrk="0" hangingPunct="1">
        <a:lnSpc>
          <a:spcPct val="100000"/>
        </a:lnSpc>
        <a:spcBef>
          <a:spcPts val="0"/>
        </a:spcBef>
        <a:spcAft>
          <a:spcPts val="0"/>
        </a:spcAft>
        <a:buClrTx/>
        <a:buSzTx/>
        <a:buFontTx/>
        <a:buNone/>
        <a:defRPr sz="1600" b="0" i="0" u="none" strike="noStrike" cap="none" spc="0" baseline="0">
          <a:solidFill>
            <a:schemeClr val="tx1"/>
          </a:solidFill>
          <a:uFillTx/>
          <a:latin typeface="+mn-lt"/>
          <a:ea typeface="+mn-ea"/>
          <a:cs typeface="+mn-cs"/>
          <a:sym typeface="Calibri" panose="020F0502020204030204"/>
        </a:defRPr>
      </a:lvl6pPr>
      <a:lvl7pPr marL="0" marR="0" indent="0" algn="r" defTabSz="609600" rtl="0" eaLnBrk="1" latinLnBrk="0" hangingPunct="1">
        <a:lnSpc>
          <a:spcPct val="100000"/>
        </a:lnSpc>
        <a:spcBef>
          <a:spcPts val="0"/>
        </a:spcBef>
        <a:spcAft>
          <a:spcPts val="0"/>
        </a:spcAft>
        <a:buClrTx/>
        <a:buSzTx/>
        <a:buFontTx/>
        <a:buNone/>
        <a:defRPr sz="1600" b="0" i="0" u="none" strike="noStrike" cap="none" spc="0" baseline="0">
          <a:solidFill>
            <a:schemeClr val="tx1"/>
          </a:solidFill>
          <a:uFillTx/>
          <a:latin typeface="+mn-lt"/>
          <a:ea typeface="+mn-ea"/>
          <a:cs typeface="+mn-cs"/>
          <a:sym typeface="Calibri" panose="020F0502020204030204"/>
        </a:defRPr>
      </a:lvl7pPr>
      <a:lvl8pPr marL="0" marR="0" indent="0" algn="r" defTabSz="609600" rtl="0" eaLnBrk="1" latinLnBrk="0" hangingPunct="1">
        <a:lnSpc>
          <a:spcPct val="100000"/>
        </a:lnSpc>
        <a:spcBef>
          <a:spcPts val="0"/>
        </a:spcBef>
        <a:spcAft>
          <a:spcPts val="0"/>
        </a:spcAft>
        <a:buClrTx/>
        <a:buSzTx/>
        <a:buFontTx/>
        <a:buNone/>
        <a:defRPr sz="1600" b="0" i="0" u="none" strike="noStrike" cap="none" spc="0" baseline="0">
          <a:solidFill>
            <a:schemeClr val="tx1"/>
          </a:solidFill>
          <a:uFillTx/>
          <a:latin typeface="+mn-lt"/>
          <a:ea typeface="+mn-ea"/>
          <a:cs typeface="+mn-cs"/>
          <a:sym typeface="Calibri" panose="020F0502020204030204"/>
        </a:defRPr>
      </a:lvl8pPr>
      <a:lvl9pPr marL="0" marR="0" indent="0" algn="r" defTabSz="609600" rtl="0" eaLnBrk="1" latinLnBrk="0" hangingPunct="1">
        <a:lnSpc>
          <a:spcPct val="100000"/>
        </a:lnSpc>
        <a:spcBef>
          <a:spcPts val="0"/>
        </a:spcBef>
        <a:spcAft>
          <a:spcPts val="0"/>
        </a:spcAft>
        <a:buClrTx/>
        <a:buSzTx/>
        <a:buFontTx/>
        <a:buNone/>
        <a:defRPr sz="1600" b="0" i="0" u="none" strike="noStrike" cap="none" spc="0" baseline="0">
          <a:solidFill>
            <a:schemeClr val="tx1"/>
          </a:solidFill>
          <a:uFillTx/>
          <a:latin typeface="+mn-lt"/>
          <a:ea typeface="+mn-ea"/>
          <a:cs typeface="+mn-cs"/>
          <a:sym typeface="Calibri" panose="020F050202020403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8.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19.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19.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19.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1.xml"/><Relationship Id="rId2" Type="http://schemas.openxmlformats.org/officeDocument/2006/relationships/image" Target="../media/image19.png"/><Relationship Id="rId1" Type="http://schemas.openxmlformats.org/officeDocument/2006/relationships/chart" Target="../charts/chart1.xml"/></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xml"/><Relationship Id="rId2" Type="http://schemas.openxmlformats.org/officeDocument/2006/relationships/image" Target="../media/image19.png"/><Relationship Id="rId1" Type="http://schemas.openxmlformats.org/officeDocument/2006/relationships/chart" Target="../charts/chart2.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1.xml"/><Relationship Id="rId2" Type="http://schemas.openxmlformats.org/officeDocument/2006/relationships/image" Target="../media/image19.png"/><Relationship Id="rId1" Type="http://schemas.openxmlformats.org/officeDocument/2006/relationships/chart" Target="../charts/chart3.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1.xml"/><Relationship Id="rId2" Type="http://schemas.openxmlformats.org/officeDocument/2006/relationships/image" Target="../media/image19.png"/><Relationship Id="rId1" Type="http://schemas.openxmlformats.org/officeDocument/2006/relationships/chart" Target="../charts/chart4.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xml"/><Relationship Id="rId2" Type="http://schemas.openxmlformats.org/officeDocument/2006/relationships/image" Target="../media/image19.png"/><Relationship Id="rId1" Type="http://schemas.openxmlformats.org/officeDocument/2006/relationships/chart" Target="../charts/chart5.xml"/></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xml"/><Relationship Id="rId2" Type="http://schemas.openxmlformats.org/officeDocument/2006/relationships/image" Target="../media/image19.png"/><Relationship Id="rId1" Type="http://schemas.openxmlformats.org/officeDocument/2006/relationships/chart" Target="../charts/chart6.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xml"/><Relationship Id="rId2" Type="http://schemas.openxmlformats.org/officeDocument/2006/relationships/image" Target="../media/image19.png"/><Relationship Id="rId1" Type="http://schemas.openxmlformats.org/officeDocument/2006/relationships/chart" Target="../charts/chart7.xml"/></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1.xml"/><Relationship Id="rId2" Type="http://schemas.openxmlformats.org/officeDocument/2006/relationships/image" Target="../media/image19.png"/><Relationship Id="rId1" Type="http://schemas.openxmlformats.org/officeDocument/2006/relationships/chart" Target="../charts/chart8.xml"/></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1.xml"/><Relationship Id="rId2" Type="http://schemas.openxmlformats.org/officeDocument/2006/relationships/image" Target="../media/image19.png"/><Relationship Id="rId1" Type="http://schemas.openxmlformats.org/officeDocument/2006/relationships/chart" Target="../charts/chart9.xml"/></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1.xml"/><Relationship Id="rId2" Type="http://schemas.openxmlformats.org/officeDocument/2006/relationships/image" Target="../media/image19.png"/><Relationship Id="rId1" Type="http://schemas.openxmlformats.org/officeDocument/2006/relationships/chart" Target="../charts/chart10.xml"/></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1.xml"/><Relationship Id="rId2" Type="http://schemas.openxmlformats.org/officeDocument/2006/relationships/image" Target="../media/image19.png"/><Relationship Id="rId1" Type="http://schemas.openxmlformats.org/officeDocument/2006/relationships/chart" Target="../charts/chart11.xml"/></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1.xml"/><Relationship Id="rId2" Type="http://schemas.openxmlformats.org/officeDocument/2006/relationships/image" Target="../media/image19.png"/><Relationship Id="rId1" Type="http://schemas.openxmlformats.org/officeDocument/2006/relationships/chart" Target="../charts/chart12.xml"/></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1.xml"/><Relationship Id="rId2" Type="http://schemas.openxmlformats.org/officeDocument/2006/relationships/image" Target="../media/image19.png"/><Relationship Id="rId1" Type="http://schemas.openxmlformats.org/officeDocument/2006/relationships/chart" Target="../charts/chart13.xml"/></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1.xml"/><Relationship Id="rId2" Type="http://schemas.openxmlformats.org/officeDocument/2006/relationships/image" Target="../media/image19.png"/><Relationship Id="rId1" Type="http://schemas.openxmlformats.org/officeDocument/2006/relationships/chart" Target="../charts/chart14.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image" Target="../media/image1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73B70"/>
        </a:solidFill>
        <a:effectLst/>
      </p:bgPr>
    </p:bg>
    <p:spTree>
      <p:nvGrpSpPr>
        <p:cNvPr id="1" name=""/>
        <p:cNvGrpSpPr/>
        <p:nvPr/>
      </p:nvGrpSpPr>
      <p:grpSpPr>
        <a:xfrm>
          <a:off x="0" y="0"/>
          <a:ext cx="1" cy="1"/>
          <a:chOff x="0" y="0"/>
          <a:chExt cx="1" cy="1"/>
        </a:xfrm>
      </p:grpSpPr>
      <p:sp>
        <p:nvSpPr>
          <p:cNvPr id="10" name="Shape 0"/>
          <p:cNvSpPr/>
          <p:nvPr/>
        </p:nvSpPr>
        <p:spPr>
          <a:xfrm>
            <a:off x="0" y="0"/>
            <a:ext cx="591116" cy="6857640"/>
          </a:xfrm>
          <a:prstGeom prst="rect">
            <a:avLst/>
          </a:prstGeom>
          <a:solidFill>
            <a:srgbClr val="F58220"/>
          </a:solidFill>
          <a:ln w="12700">
            <a:solidFill>
              <a:srgbClr val="F58220"/>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a:defRPr>
                <a:latin typeface="Calibri" panose="020F0502020204030204"/>
              </a:defRPr>
            </a:pPr>
            <a:endParaRPr lang="en-US" sz="1800" b="0" u="none" strike="noStrike">
              <a:solidFill>
                <a:srgbClr val="000000"/>
              </a:solidFill>
              <a:effectLst/>
              <a:uFillTx/>
              <a:latin typeface="Arial" panose="020B0604020202020204"/>
            </a:endParaRPr>
          </a:p>
        </p:txBody>
      </p:sp>
      <p:sp>
        <p:nvSpPr>
          <p:cNvPr id="12" name="Text 2"/>
          <p:cNvSpPr/>
          <p:nvPr/>
        </p:nvSpPr>
        <p:spPr>
          <a:xfrm>
            <a:off x="1711362" y="2692712"/>
            <a:ext cx="4114440" cy="365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tabLst>
                <a:tab pos="0" algn="l"/>
              </a:tabLst>
              <a:defRPr>
                <a:latin typeface="Calibri" panose="020F0502020204030204"/>
              </a:defRPr>
            </a:pPr>
            <a:r>
              <a:rPr lang="en-US" sz="1600" b="1" spc="99" dirty="0">
                <a:solidFill>
                  <a:srgbClr val="F58220"/>
                </a:solidFill>
                <a:latin typeface="Calibri" panose="020F0502020204030204"/>
              </a:rPr>
              <a:t>CREDIT RISK SURVEY | CYPRUS</a:t>
            </a:r>
            <a:endParaRPr lang="en-US" sz="1600" dirty="0">
              <a:solidFill>
                <a:srgbClr val="000000"/>
              </a:solidFill>
              <a:latin typeface="Arial" panose="020B0604020202020204"/>
            </a:endParaRPr>
          </a:p>
        </p:txBody>
      </p:sp>
      <p:sp>
        <p:nvSpPr>
          <p:cNvPr id="13" name="Text 3"/>
          <p:cNvSpPr/>
          <p:nvPr/>
        </p:nvSpPr>
        <p:spPr>
          <a:xfrm>
            <a:off x="1711362" y="2590800"/>
            <a:ext cx="9742467" cy="2285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defRPr>
                <a:latin typeface="Calibri" panose="020F0502020204030204"/>
              </a:defRPr>
            </a:pPr>
            <a:r>
              <a:rPr lang="en-US" sz="3400" b="1" u="none" strike="noStrike" dirty="0" err="1">
                <a:solidFill>
                  <a:srgbClr val="FFFFFF"/>
                </a:solidFill>
                <a:effectLst/>
                <a:uFillTx/>
                <a:latin typeface="Calibri" panose="020F0502020204030204"/>
              </a:rPr>
              <a:t>Δι</a:t>
            </a:r>
            <a:r>
              <a:rPr lang="en-US" sz="3400" b="1" u="none" strike="noStrike" dirty="0">
                <a:solidFill>
                  <a:srgbClr val="FFFFFF"/>
                </a:solidFill>
                <a:effectLst/>
                <a:uFillTx/>
                <a:latin typeface="Calibri" panose="020F0502020204030204"/>
              </a:rPr>
              <a:t>αχείριση Credit Risk </a:t>
            </a:r>
            <a:r>
              <a:rPr lang="el-GR" sz="3400" b="1" dirty="0">
                <a:solidFill>
                  <a:srgbClr val="FFFFFF"/>
                </a:solidFill>
                <a:latin typeface="Calibri" panose="020F0502020204030204"/>
              </a:rPr>
              <a:t>&amp;</a:t>
            </a:r>
            <a:r>
              <a:rPr lang="el-GR" sz="3400" b="1" u="none" strike="noStrike" dirty="0">
                <a:solidFill>
                  <a:srgbClr val="FFFFFF"/>
                </a:solidFill>
                <a:effectLst/>
                <a:uFillTx/>
                <a:latin typeface="Calibri" panose="020F0502020204030204"/>
              </a:rPr>
              <a:t> </a:t>
            </a:r>
            <a:r>
              <a:rPr lang="en-US" sz="3400" b="1" u="none" strike="noStrike" dirty="0" err="1">
                <a:solidFill>
                  <a:srgbClr val="FFFFFF"/>
                </a:solidFill>
                <a:effectLst/>
                <a:uFillTx/>
                <a:latin typeface="Calibri" panose="020F0502020204030204"/>
              </a:rPr>
              <a:t>Αξιολόγηση</a:t>
            </a:r>
            <a:r>
              <a:rPr lang="en-US" sz="3400" b="1" u="none" strike="noStrike" dirty="0">
                <a:solidFill>
                  <a:srgbClr val="FFFFFF"/>
                </a:solidFill>
                <a:effectLst/>
                <a:uFillTx/>
                <a:latin typeface="Calibri" panose="020F0502020204030204"/>
              </a:rPr>
              <a:t> </a:t>
            </a:r>
            <a:r>
              <a:rPr lang="en-US" sz="3400" b="1" u="none" strike="noStrike" dirty="0" err="1">
                <a:solidFill>
                  <a:srgbClr val="FFFFFF"/>
                </a:solidFill>
                <a:effectLst/>
                <a:uFillTx/>
                <a:latin typeface="Calibri" panose="020F0502020204030204"/>
              </a:rPr>
              <a:t>Πιστωτικής</a:t>
            </a:r>
            <a:r>
              <a:rPr lang="en-US" sz="3400" b="1" u="none" strike="noStrike" dirty="0">
                <a:solidFill>
                  <a:srgbClr val="FFFFFF"/>
                </a:solidFill>
                <a:effectLst/>
                <a:uFillTx/>
                <a:latin typeface="Calibri" panose="020F0502020204030204"/>
              </a:rPr>
              <a:t> </a:t>
            </a:r>
            <a:r>
              <a:rPr lang="en-US" sz="3400" b="1" u="none" strike="noStrike" dirty="0" err="1">
                <a:solidFill>
                  <a:srgbClr val="FFFFFF"/>
                </a:solidFill>
                <a:effectLst/>
                <a:uFillTx/>
                <a:latin typeface="Calibri" panose="020F0502020204030204"/>
              </a:rPr>
              <a:t>Πολιτικής</a:t>
            </a:r>
            <a:r>
              <a:rPr lang="el-GR" sz="3400" b="1" u="none" strike="noStrike" dirty="0">
                <a:solidFill>
                  <a:srgbClr val="FFFFFF"/>
                </a:solidFill>
                <a:effectLst/>
                <a:uFillTx/>
                <a:latin typeface="Calibri" panose="020F0502020204030204"/>
              </a:rPr>
              <a:t> </a:t>
            </a:r>
            <a:r>
              <a:rPr lang="en-US" sz="3400" b="1" u="none" strike="noStrike" dirty="0" err="1">
                <a:solidFill>
                  <a:srgbClr val="FFFFFF"/>
                </a:solidFill>
                <a:effectLst/>
                <a:uFillTx/>
                <a:latin typeface="Calibri" panose="020F0502020204030204"/>
              </a:rPr>
              <a:t>των</a:t>
            </a:r>
            <a:r>
              <a:rPr lang="en-US" sz="3400" b="1" u="none" strike="noStrike" dirty="0">
                <a:solidFill>
                  <a:srgbClr val="FFFFFF"/>
                </a:solidFill>
                <a:effectLst/>
                <a:uFillTx/>
                <a:latin typeface="Calibri" panose="020F0502020204030204"/>
              </a:rPr>
              <a:t> </a:t>
            </a:r>
            <a:r>
              <a:rPr lang="en-US" sz="3400" b="1" u="none" strike="noStrike" dirty="0" err="1">
                <a:solidFill>
                  <a:srgbClr val="FFFFFF"/>
                </a:solidFill>
                <a:effectLst/>
                <a:uFillTx/>
                <a:latin typeface="Calibri" panose="020F0502020204030204"/>
              </a:rPr>
              <a:t>Κυ</a:t>
            </a:r>
            <a:r>
              <a:rPr lang="en-US" sz="3400" b="1" u="none" strike="noStrike" dirty="0">
                <a:solidFill>
                  <a:srgbClr val="FFFFFF"/>
                </a:solidFill>
                <a:effectLst/>
                <a:uFillTx/>
                <a:latin typeface="Calibri" panose="020F0502020204030204"/>
              </a:rPr>
              <a:t>πριακών Επιχειρήσεων</a:t>
            </a:r>
            <a:endParaRPr lang="en-US" sz="3400" b="0" u="none" strike="noStrike" dirty="0">
              <a:solidFill>
                <a:srgbClr val="FFFFFF"/>
              </a:solidFill>
              <a:effectLst/>
              <a:uFillTx/>
              <a:latin typeface="Arial" panose="020B0604020202020204"/>
            </a:endParaRPr>
          </a:p>
        </p:txBody>
      </p:sp>
      <p:sp>
        <p:nvSpPr>
          <p:cNvPr id="15" name="Shape 5"/>
          <p:cNvSpPr/>
          <p:nvPr/>
        </p:nvSpPr>
        <p:spPr>
          <a:xfrm>
            <a:off x="1561842" y="5001364"/>
            <a:ext cx="2243402" cy="0"/>
          </a:xfrm>
          <a:prstGeom prst="line">
            <a:avLst/>
          </a:prstGeom>
          <a:ln w="50800">
            <a:solidFill>
              <a:srgbClr val="F58220"/>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pPr>
              <a:defRPr>
                <a:latin typeface="Calibri" panose="020F0502020204030204"/>
              </a:defRPr>
            </a:pPr>
            <a:endParaRPr lang="en-US" sz="1800" b="0" u="none" strike="noStrike" dirty="0">
              <a:solidFill>
                <a:srgbClr val="FFFFFF"/>
              </a:solidFill>
              <a:effectLst/>
              <a:uFillTx/>
              <a:latin typeface="Arial" panose="020B0604020202020204"/>
            </a:endParaRPr>
          </a:p>
        </p:txBody>
      </p:sp>
      <p:pic>
        <p:nvPicPr>
          <p:cNvPr id="6" name="Picture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345744" y="861978"/>
            <a:ext cx="2197471" cy="969767"/>
          </a:xfrm>
          <a:prstGeom prst="rect">
            <a:avLst/>
          </a:prstGeom>
        </p:spPr>
      </p:pic>
      <p:sp>
        <p:nvSpPr>
          <p:cNvPr id="3" name="TextBox 2"/>
          <p:cNvSpPr txBox="1"/>
          <p:nvPr/>
        </p:nvSpPr>
        <p:spPr>
          <a:xfrm>
            <a:off x="1648785" y="5127090"/>
            <a:ext cx="7496432" cy="677108"/>
          </a:xfrm>
          <a:prstGeom prst="rect">
            <a:avLst/>
          </a:prstGeom>
          <a:noFill/>
        </p:spPr>
        <p:txBody>
          <a:bodyPr wrap="square">
            <a:spAutoFit/>
          </a:bodyPr>
          <a:lstStyle/>
          <a:p>
            <a:pPr>
              <a:buNone/>
            </a:pPr>
            <a:r>
              <a:rPr lang="el-GR" sz="2000" b="1" dirty="0">
                <a:solidFill>
                  <a:schemeClr val="bg1"/>
                </a:solidFill>
                <a:latin typeface="Calibri" panose="020F0502020204030204" pitchFamily="34" charset="0"/>
                <a:ea typeface="Calibri" panose="020F0502020204030204" pitchFamily="34" charset="0"/>
                <a:cs typeface="Calibri" panose="020F0502020204030204" pitchFamily="34" charset="0"/>
              </a:rPr>
              <a:t>Σέρκο Κουγιουμτζιάν</a:t>
            </a:r>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  </a:t>
            </a:r>
            <a:endParaRPr lang="en-US"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buNone/>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Executive Director, Sales </a:t>
            </a:r>
            <a:r>
              <a:rPr lang="el-GR" dirty="0">
                <a:solidFill>
                  <a:schemeClr val="bg1"/>
                </a:solidFill>
                <a:latin typeface="Calibri" panose="020F0502020204030204" pitchFamily="34" charset="0"/>
                <a:ea typeface="Calibri" panose="020F0502020204030204" pitchFamily="34" charset="0"/>
                <a:cs typeface="Calibri" panose="020F0502020204030204" pitchFamily="34" charset="0"/>
              </a:rPr>
              <a:t>&amp;</a:t>
            </a: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 Business Development LCC2 </a:t>
            </a:r>
            <a:r>
              <a:rPr lang="el-GR" dirty="0">
                <a:solidFill>
                  <a:schemeClr val="bg1"/>
                </a:solidFill>
                <a:latin typeface="Calibri" panose="020F0502020204030204" pitchFamily="34" charset="0"/>
                <a:ea typeface="Calibri" panose="020F0502020204030204" pitchFamily="34" charset="0"/>
                <a:cs typeface="Calibri" panose="020F0502020204030204" pitchFamily="34" charset="0"/>
              </a:rPr>
              <a:t>&amp;</a:t>
            </a: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 CRA Offerings</a:t>
            </a:r>
            <a:endParaRPr lang="en-US" sz="10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1" cy="1"/>
          <a:chOff x="0" y="0"/>
          <a:chExt cx="1" cy="1"/>
        </a:xfrm>
      </p:grpSpPr>
      <p:sp>
        <p:nvSpPr>
          <p:cNvPr id="143" name="Shape 0"/>
          <p:cNvSpPr/>
          <p:nvPr/>
        </p:nvSpPr>
        <p:spPr>
          <a:xfrm>
            <a:off x="0" y="0"/>
            <a:ext cx="1762188" cy="6857640"/>
          </a:xfrm>
          <a:prstGeom prst="rect">
            <a:avLst/>
          </a:prstGeom>
          <a:solidFill>
            <a:srgbClr val="073B70"/>
          </a:solidFill>
          <a:ln w="12700">
            <a:solidFill>
              <a:srgbClr val="073B70"/>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defRPr>
                <a:latin typeface="Calibri" panose="020F0502020204030204"/>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9" name="Text 6"/>
          <p:cNvSpPr/>
          <p:nvPr/>
        </p:nvSpPr>
        <p:spPr>
          <a:xfrm>
            <a:off x="304800" y="350050"/>
            <a:ext cx="11887200" cy="662376"/>
          </a:xfrm>
          <a:prstGeom prst="rect">
            <a:avLst/>
          </a:prstGeom>
          <a:solidFill>
            <a:srgbClr val="F58220"/>
          </a:solidFill>
          <a:ln w="0">
            <a:noFill/>
          </a:ln>
        </p:spPr>
        <p:style>
          <a:lnRef idx="0">
            <a:scrgbClr r="0" g="0" b="0"/>
          </a:lnRef>
          <a:fillRef idx="0">
            <a:scrgbClr r="0" g="0" b="0"/>
          </a:fillRef>
          <a:effectRef idx="0">
            <a:scrgbClr r="0" g="0" b="0"/>
          </a:effectRef>
          <a:fontRef idx="minor"/>
        </p:style>
        <p:txBody>
          <a:bodyPr lIns="1874519" tIns="0" rIns="0" bIns="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latin typeface="Calibri" panose="020F0502020204030204"/>
              </a:defRPr>
            </a:pPr>
            <a:r>
              <a:rPr kumimoji="0" lang="el-GR" sz="2800" b="1" i="0" u="none" strike="noStrike" kern="1200" cap="none" spc="0" normalizeH="0" baseline="0" noProof="0" dirty="0">
                <a:ln>
                  <a:noFill/>
                </a:ln>
                <a:solidFill>
                  <a:srgbClr val="FFFFFF"/>
                </a:solidFill>
                <a:effectLst/>
                <a:uLnTx/>
                <a:uFillTx/>
                <a:latin typeface="Calibri" panose="020F0502020204030204"/>
                <a:ea typeface="+mn-ea"/>
                <a:cs typeface="+mn-cs"/>
              </a:rPr>
              <a:t>Ταυτότητα Έρευνας</a:t>
            </a:r>
            <a:endParaRPr kumimoji="0" lang="en-US" sz="2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45" name="Text 2"/>
          <p:cNvSpPr/>
          <p:nvPr/>
        </p:nvSpPr>
        <p:spPr>
          <a:xfrm>
            <a:off x="710780" y="1419282"/>
            <a:ext cx="766763" cy="504496"/>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latin typeface="Calibri" panose="020F0502020204030204"/>
              </a:defRPr>
            </a:pPr>
            <a:r>
              <a:rPr kumimoji="0" lang="en-US" sz="1000" b="1" i="0" u="none" strike="noStrike" kern="1200" cap="none" spc="99" normalizeH="0" baseline="0" noProof="0" dirty="0">
                <a:ln>
                  <a:noFill/>
                </a:ln>
                <a:solidFill>
                  <a:srgbClr val="F58220"/>
                </a:solidFill>
                <a:effectLst/>
                <a:uLnTx/>
                <a:uFillTx/>
                <a:latin typeface="Calibri" panose="020F0502020204030204"/>
                <a:ea typeface="+mn-ea"/>
                <a:cs typeface="+mn-cs"/>
              </a:rPr>
              <a:t>CREDIT RISK SURVEY | CYPRUS</a:t>
            </a:r>
            <a:endParaRPr kumimoji="0" lang="en-US" sz="10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pic>
        <p:nvPicPr>
          <p:cNvPr id="3" name="Picture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58944" y="5917454"/>
            <a:ext cx="1034915" cy="456719"/>
          </a:xfrm>
          <a:prstGeom prst="rect">
            <a:avLst/>
          </a:prstGeom>
        </p:spPr>
      </p:pic>
      <p:sp>
        <p:nvSpPr>
          <p:cNvPr id="4" name="TextBox 3"/>
          <p:cNvSpPr txBox="1"/>
          <p:nvPr/>
        </p:nvSpPr>
        <p:spPr>
          <a:xfrm>
            <a:off x="1863091" y="4591733"/>
            <a:ext cx="2939432" cy="430887"/>
          </a:xfrm>
          <a:prstGeom prst="rect">
            <a:avLst/>
          </a:prstGeom>
          <a:noFill/>
        </p:spPr>
        <p:txBody>
          <a:bodyPr wrap="square">
            <a:spAutoFit/>
          </a:bodyPr>
          <a:lstStyle/>
          <a:p>
            <a:pPr algn="r" rtl="0">
              <a:spcBef>
                <a:spcPts val="600"/>
              </a:spcBef>
              <a:spcAft>
                <a:spcPts val="600"/>
              </a:spcAft>
              <a:buSzPts val="2800"/>
            </a:pPr>
            <a:r>
              <a:rPr lang="el-GR" sz="2200" b="1" i="0" u="none" strike="noStrike" kern="1200" baseline="0" dirty="0">
                <a:solidFill>
                  <a:srgbClr val="073B70"/>
                </a:solidFill>
                <a:latin typeface="Calibri" panose="020F0502020204030204" pitchFamily="34" charset="0"/>
              </a:rPr>
              <a:t>Δείγμα</a:t>
            </a:r>
            <a:r>
              <a:rPr lang="el-GR" sz="2200" b="0" i="0" u="none" strike="noStrike" kern="1200" baseline="0" dirty="0">
                <a:solidFill>
                  <a:srgbClr val="073B70"/>
                </a:solidFill>
                <a:latin typeface="Calibri" panose="020F0502020204030204" pitchFamily="34" charset="0"/>
              </a:rPr>
              <a:t>:</a:t>
            </a:r>
            <a:endParaRPr lang="el-GR" sz="2200" b="0" i="0" u="none" strike="noStrike" kern="1200" baseline="0" dirty="0">
              <a:solidFill>
                <a:srgbClr val="073B70"/>
              </a:solidFill>
              <a:latin typeface="Calibri" panose="020F0502020204030204" pitchFamily="34" charset="0"/>
            </a:endParaRPr>
          </a:p>
        </p:txBody>
      </p:sp>
      <p:sp>
        <p:nvSpPr>
          <p:cNvPr id="5" name="TextBox 4"/>
          <p:cNvSpPr txBox="1"/>
          <p:nvPr/>
        </p:nvSpPr>
        <p:spPr>
          <a:xfrm>
            <a:off x="4802523" y="1360559"/>
            <a:ext cx="6099544" cy="584775"/>
          </a:xfrm>
          <a:prstGeom prst="rect">
            <a:avLst/>
          </a:prstGeom>
          <a:noFill/>
        </p:spPr>
        <p:txBody>
          <a:bodyPr wrap="square">
            <a:spAutoFit/>
          </a:bodyPr>
          <a:lstStyle/>
          <a:p>
            <a:r>
              <a:rPr lang="el-GR" sz="3200" b="0" i="0" u="none" strike="noStrike" kern="1200" baseline="0" dirty="0">
                <a:solidFill>
                  <a:srgbClr val="F58220"/>
                </a:solidFill>
                <a:latin typeface="Calibri" panose="020F0502020204030204" pitchFamily="34" charset="0"/>
              </a:rPr>
              <a:t>02.07.2026 - 27.07.2026</a:t>
            </a:r>
            <a:endParaRPr lang="en-US" dirty="0"/>
          </a:p>
        </p:txBody>
      </p:sp>
      <p:sp>
        <p:nvSpPr>
          <p:cNvPr id="7" name="TextBox 6"/>
          <p:cNvSpPr txBox="1"/>
          <p:nvPr/>
        </p:nvSpPr>
        <p:spPr>
          <a:xfrm>
            <a:off x="4829255" y="2129063"/>
            <a:ext cx="5881576" cy="923330"/>
          </a:xfrm>
          <a:prstGeom prst="rect">
            <a:avLst/>
          </a:prstGeom>
          <a:noFill/>
        </p:spPr>
        <p:txBody>
          <a:bodyPr wrap="square">
            <a:spAutoFit/>
          </a:bodyPr>
          <a:lstStyle/>
          <a:p>
            <a:pPr rtl="0">
              <a:spcBef>
                <a:spcPts val="600"/>
              </a:spcBef>
              <a:spcAft>
                <a:spcPts val="600"/>
              </a:spcAft>
              <a:buSzPts val="2800"/>
            </a:pPr>
            <a:r>
              <a:rPr lang="el-GR" sz="1800" b="0" i="0" u="none" strike="noStrike" kern="1200" baseline="0" dirty="0">
                <a:solidFill>
                  <a:srgbClr val="073B70"/>
                </a:solidFill>
                <a:latin typeface="Calibri" panose="020F0502020204030204" pitchFamily="34" charset="0"/>
              </a:rPr>
              <a:t>Χρησιμοποιήθηκε δομημένο ερωτηματολόγιο με ερωτήσεις: </a:t>
            </a:r>
            <a:br>
              <a:rPr lang="en-US" dirty="0">
                <a:solidFill>
                  <a:srgbClr val="073B70"/>
                </a:solidFill>
                <a:latin typeface="Calibri" panose="020F0502020204030204" pitchFamily="34" charset="0"/>
              </a:rPr>
            </a:br>
            <a:r>
              <a:rPr lang="el-GR" sz="1800" b="0" i="0" u="none" strike="noStrike" kern="1200" baseline="0" dirty="0">
                <a:solidFill>
                  <a:srgbClr val="073B70"/>
                </a:solidFill>
                <a:latin typeface="Calibri" panose="020F0502020204030204" pitchFamily="34" charset="0"/>
              </a:rPr>
              <a:t>α) μιας μόνο απάντησης β) πολλαπλών απαντήσεων και </a:t>
            </a:r>
            <a:br>
              <a:rPr lang="en-US" sz="1800" b="0" i="0" u="none" strike="noStrike" kern="1200" baseline="0" dirty="0">
                <a:solidFill>
                  <a:srgbClr val="073B70"/>
                </a:solidFill>
                <a:latin typeface="Calibri" panose="020F0502020204030204" pitchFamily="34" charset="0"/>
              </a:rPr>
            </a:br>
            <a:r>
              <a:rPr lang="el-GR" sz="1800" b="0" i="0" u="none" strike="noStrike" kern="1200" baseline="0" dirty="0">
                <a:solidFill>
                  <a:srgbClr val="073B70"/>
                </a:solidFill>
                <a:latin typeface="Calibri" panose="020F0502020204030204" pitchFamily="34" charset="0"/>
              </a:rPr>
              <a:t>γ) ιεράρχησης των απαντήσεων κατά σημαντικότητα.</a:t>
            </a:r>
            <a:endParaRPr lang="el-GR" sz="1800" b="0" i="0" u="none" strike="noStrike" kern="1200" baseline="0" dirty="0">
              <a:solidFill>
                <a:srgbClr val="073B70"/>
              </a:solidFill>
              <a:latin typeface="Calibri" panose="020F0502020204030204" pitchFamily="34" charset="0"/>
            </a:endParaRPr>
          </a:p>
        </p:txBody>
      </p:sp>
      <p:sp>
        <p:nvSpPr>
          <p:cNvPr id="9" name="TextBox 8"/>
          <p:cNvSpPr txBox="1"/>
          <p:nvPr/>
        </p:nvSpPr>
        <p:spPr>
          <a:xfrm>
            <a:off x="4829255" y="3331286"/>
            <a:ext cx="6099544" cy="830997"/>
          </a:xfrm>
          <a:prstGeom prst="rect">
            <a:avLst/>
          </a:prstGeom>
          <a:noFill/>
        </p:spPr>
        <p:txBody>
          <a:bodyPr wrap="square">
            <a:spAutoFit/>
          </a:bodyPr>
          <a:lstStyle/>
          <a:p>
            <a:pPr rtl="0">
              <a:spcBef>
                <a:spcPts val="600"/>
              </a:spcBef>
              <a:spcAft>
                <a:spcPts val="600"/>
              </a:spcAft>
              <a:buSzPts val="2800"/>
            </a:pPr>
            <a:r>
              <a:rPr lang="el-GR" dirty="0">
                <a:solidFill>
                  <a:srgbClr val="073B70"/>
                </a:solidFill>
                <a:latin typeface="Calibri" panose="020F0502020204030204" pitchFamily="34" charset="0"/>
              </a:rPr>
              <a:t>Το ερωτηματολόγιο εστάλη σε </a:t>
            </a:r>
            <a:r>
              <a:rPr lang="el-GR" sz="2800" dirty="0">
                <a:solidFill>
                  <a:srgbClr val="F58220"/>
                </a:solidFill>
                <a:latin typeface="Calibri" panose="020F0502020204030204" pitchFamily="34" charset="0"/>
              </a:rPr>
              <a:t>5.000 επιχειρήσεις</a:t>
            </a:r>
            <a:r>
              <a:rPr lang="el-GR" sz="2000" dirty="0">
                <a:solidFill>
                  <a:srgbClr val="073B70"/>
                </a:solidFill>
                <a:latin typeface="Calibri" panose="020F0502020204030204" pitchFamily="34" charset="0"/>
              </a:rPr>
              <a:t>, </a:t>
            </a:r>
            <a:r>
              <a:rPr lang="el-GR" dirty="0">
                <a:solidFill>
                  <a:srgbClr val="073B70"/>
                </a:solidFill>
                <a:latin typeface="Calibri" panose="020F0502020204030204" pitchFamily="34" charset="0"/>
              </a:rPr>
              <a:t>μικρού, μεσαίου και μεγάλου μεγέθους.</a:t>
            </a:r>
            <a:endParaRPr lang="el-GR" b="0" i="0" u="none" strike="noStrike" kern="1200" baseline="0" dirty="0">
              <a:solidFill>
                <a:srgbClr val="073B70"/>
              </a:solidFill>
              <a:latin typeface="Calibri" panose="020F0502020204030204" pitchFamily="34" charset="0"/>
            </a:endParaRPr>
          </a:p>
        </p:txBody>
      </p:sp>
      <p:sp>
        <p:nvSpPr>
          <p:cNvPr id="11" name="TextBox 10"/>
          <p:cNvSpPr txBox="1"/>
          <p:nvPr/>
        </p:nvSpPr>
        <p:spPr>
          <a:xfrm>
            <a:off x="4802523" y="4491346"/>
            <a:ext cx="6227134" cy="892552"/>
          </a:xfrm>
          <a:prstGeom prst="rect">
            <a:avLst/>
          </a:prstGeom>
          <a:noFill/>
        </p:spPr>
        <p:txBody>
          <a:bodyPr wrap="square">
            <a:spAutoFit/>
          </a:bodyPr>
          <a:lstStyle/>
          <a:p>
            <a:r>
              <a:rPr lang="en-US" sz="3200" dirty="0">
                <a:solidFill>
                  <a:srgbClr val="F58220"/>
                </a:solidFill>
                <a:latin typeface="Calibri" panose="020F0502020204030204" pitchFamily="34" charset="0"/>
              </a:rPr>
              <a:t>153</a:t>
            </a:r>
            <a:r>
              <a:rPr lang="el-GR" sz="3200" i="0" u="none" strike="noStrike" kern="1200" baseline="0" dirty="0">
                <a:solidFill>
                  <a:srgbClr val="F58220"/>
                </a:solidFill>
                <a:latin typeface="Calibri" panose="020F0502020204030204" pitchFamily="34" charset="0"/>
              </a:rPr>
              <a:t> επιχειρήσεις </a:t>
            </a:r>
            <a:r>
              <a:rPr lang="el-GR" i="0" u="none" strike="noStrike" kern="1200" baseline="0" dirty="0">
                <a:solidFill>
                  <a:srgbClr val="073B70"/>
                </a:solidFill>
                <a:latin typeface="Calibri" panose="020F0502020204030204" pitchFamily="34" charset="0"/>
              </a:rPr>
              <a:t>(βαθμός ανταπόκρισης:</a:t>
            </a:r>
            <a:r>
              <a:rPr lang="en-US" i="0" u="none" strike="noStrike" kern="1200" baseline="0" dirty="0">
                <a:solidFill>
                  <a:srgbClr val="073B70"/>
                </a:solidFill>
                <a:latin typeface="Calibri" panose="020F0502020204030204" pitchFamily="34" charset="0"/>
              </a:rPr>
              <a:t> </a:t>
            </a:r>
            <a:r>
              <a:rPr lang="el-GR" i="0" u="none" strike="noStrike" kern="1200" baseline="0" dirty="0">
                <a:solidFill>
                  <a:srgbClr val="073B70"/>
                </a:solidFill>
                <a:latin typeface="Calibri" panose="020F0502020204030204" pitchFamily="34" charset="0"/>
              </a:rPr>
              <a:t>3%), </a:t>
            </a:r>
            <a:br>
              <a:rPr lang="en-US" i="0" u="none" strike="noStrike" kern="1200" baseline="0" dirty="0">
                <a:solidFill>
                  <a:srgbClr val="073B70"/>
                </a:solidFill>
                <a:latin typeface="Calibri" panose="020F0502020204030204" pitchFamily="34" charset="0"/>
              </a:rPr>
            </a:br>
            <a:r>
              <a:rPr lang="el-GR" b="0" i="0" u="none" strike="noStrike" kern="1200" baseline="0" dirty="0">
                <a:solidFill>
                  <a:srgbClr val="073B70"/>
                </a:solidFill>
                <a:latin typeface="Calibri" panose="020F0502020204030204" pitchFamily="34" charset="0"/>
              </a:rPr>
              <a:t>από διάφορους κλάδους της κυπριακής οικονομίας</a:t>
            </a:r>
            <a:r>
              <a:rPr lang="el-GR" dirty="0">
                <a:solidFill>
                  <a:srgbClr val="073B70"/>
                </a:solidFill>
                <a:latin typeface="Calibri" panose="020F0502020204030204" pitchFamily="34" charset="0"/>
              </a:rPr>
              <a:t>.</a:t>
            </a:r>
            <a:endParaRPr lang="en-US" dirty="0"/>
          </a:p>
        </p:txBody>
      </p:sp>
      <p:sp>
        <p:nvSpPr>
          <p:cNvPr id="12" name="TextBox 11"/>
          <p:cNvSpPr txBox="1"/>
          <p:nvPr/>
        </p:nvSpPr>
        <p:spPr>
          <a:xfrm>
            <a:off x="1792207" y="1419282"/>
            <a:ext cx="2939432" cy="430887"/>
          </a:xfrm>
          <a:prstGeom prst="rect">
            <a:avLst/>
          </a:prstGeom>
          <a:noFill/>
        </p:spPr>
        <p:txBody>
          <a:bodyPr wrap="square">
            <a:spAutoFit/>
          </a:bodyPr>
          <a:lstStyle/>
          <a:p>
            <a:pPr algn="r" rtl="0">
              <a:buSzPts val="2800"/>
            </a:pPr>
            <a:r>
              <a:rPr lang="el-GR" sz="2200" b="1" i="0" u="none" strike="noStrike" kern="1200" baseline="0" dirty="0">
                <a:solidFill>
                  <a:srgbClr val="073B70"/>
                </a:solidFill>
                <a:latin typeface="Calibri" panose="020F0502020204030204" pitchFamily="34" charset="0"/>
              </a:rPr>
              <a:t>Χρόνος διεξαγωγής</a:t>
            </a:r>
            <a:r>
              <a:rPr lang="el-GR" sz="2200" b="0" i="0" u="none" strike="noStrike" kern="1200" baseline="0" dirty="0">
                <a:solidFill>
                  <a:srgbClr val="073B70"/>
                </a:solidFill>
                <a:latin typeface="Calibri" panose="020F0502020204030204" pitchFamily="34" charset="0"/>
              </a:rPr>
              <a:t>:</a:t>
            </a:r>
            <a:endParaRPr lang="el-GR" sz="2200" b="0" i="0" u="none" strike="noStrike" kern="1200" baseline="0" dirty="0">
              <a:solidFill>
                <a:srgbClr val="073B70"/>
              </a:solidFill>
              <a:latin typeface="Calibri" panose="020F0502020204030204" pitchFamily="34" charset="0"/>
            </a:endParaRPr>
          </a:p>
        </p:txBody>
      </p:sp>
      <p:sp>
        <p:nvSpPr>
          <p:cNvPr id="13" name="TextBox 12"/>
          <p:cNvSpPr txBox="1"/>
          <p:nvPr/>
        </p:nvSpPr>
        <p:spPr>
          <a:xfrm>
            <a:off x="1792207" y="3362065"/>
            <a:ext cx="2939432" cy="769441"/>
          </a:xfrm>
          <a:prstGeom prst="rect">
            <a:avLst/>
          </a:prstGeom>
          <a:noFill/>
        </p:spPr>
        <p:txBody>
          <a:bodyPr wrap="square">
            <a:spAutoFit/>
          </a:bodyPr>
          <a:lstStyle/>
          <a:p>
            <a:pPr algn="r" rtl="0">
              <a:spcBef>
                <a:spcPts val="600"/>
              </a:spcBef>
              <a:spcAft>
                <a:spcPts val="600"/>
              </a:spcAft>
              <a:buSzPts val="2800"/>
            </a:pPr>
            <a:r>
              <a:rPr lang="el-GR" sz="2200" b="1" dirty="0">
                <a:solidFill>
                  <a:srgbClr val="073B70"/>
                </a:solidFill>
                <a:latin typeface="Calibri" panose="020F0502020204030204" pitchFamily="34" charset="0"/>
              </a:rPr>
              <a:t>Πληθυσμός της έρευνας</a:t>
            </a:r>
            <a:r>
              <a:rPr lang="el-GR" sz="2200" dirty="0">
                <a:solidFill>
                  <a:srgbClr val="073B70"/>
                </a:solidFill>
                <a:latin typeface="Calibri" panose="020F0502020204030204" pitchFamily="34" charset="0"/>
              </a:rPr>
              <a:t>: </a:t>
            </a:r>
            <a:endParaRPr lang="en-US" sz="2200" dirty="0">
              <a:solidFill>
                <a:srgbClr val="073B70"/>
              </a:solidFill>
              <a:latin typeface="Calibri" panose="020F0502020204030204" pitchFamily="34" charset="0"/>
            </a:endParaRPr>
          </a:p>
        </p:txBody>
      </p:sp>
      <p:sp>
        <p:nvSpPr>
          <p:cNvPr id="14" name="TextBox 13"/>
          <p:cNvSpPr txBox="1"/>
          <p:nvPr/>
        </p:nvSpPr>
        <p:spPr>
          <a:xfrm>
            <a:off x="1792207" y="2159841"/>
            <a:ext cx="2939432" cy="430887"/>
          </a:xfrm>
          <a:prstGeom prst="rect">
            <a:avLst/>
          </a:prstGeom>
          <a:noFill/>
        </p:spPr>
        <p:txBody>
          <a:bodyPr wrap="square">
            <a:spAutoFit/>
          </a:bodyPr>
          <a:lstStyle/>
          <a:p>
            <a:pPr algn="r" rtl="0">
              <a:spcBef>
                <a:spcPts val="600"/>
              </a:spcBef>
              <a:spcAft>
                <a:spcPts val="600"/>
              </a:spcAft>
              <a:buSzPts val="2800"/>
            </a:pPr>
            <a:r>
              <a:rPr lang="el-GR" sz="2200" b="1" i="0" u="none" strike="noStrike" kern="1200" baseline="0" dirty="0">
                <a:solidFill>
                  <a:srgbClr val="073B70"/>
                </a:solidFill>
                <a:latin typeface="Calibri" panose="020F0502020204030204" pitchFamily="34" charset="0"/>
              </a:rPr>
              <a:t>Μεθοδολογία</a:t>
            </a:r>
            <a:r>
              <a:rPr lang="el-GR" sz="2200" b="0" i="0" u="none" strike="noStrike" kern="1200" baseline="0" dirty="0">
                <a:solidFill>
                  <a:srgbClr val="073B70"/>
                </a:solidFill>
                <a:latin typeface="Calibri" panose="020F0502020204030204" pitchFamily="34" charset="0"/>
              </a:rPr>
              <a:t>: </a:t>
            </a:r>
            <a:endParaRPr lang="en-US" sz="2200" b="0" i="0" u="none" strike="noStrike" kern="1200" baseline="0" dirty="0">
              <a:solidFill>
                <a:srgbClr val="073B70"/>
              </a:solidFill>
              <a:latin typeface="Calibri" panose="020F0502020204030204" pitchFamily="34"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1" cy="1"/>
          <a:chOff x="0" y="0"/>
          <a:chExt cx="1" cy="1"/>
        </a:xfrm>
      </p:grpSpPr>
      <p:sp>
        <p:nvSpPr>
          <p:cNvPr id="143" name="Shape 0"/>
          <p:cNvSpPr/>
          <p:nvPr/>
        </p:nvSpPr>
        <p:spPr>
          <a:xfrm>
            <a:off x="0" y="0"/>
            <a:ext cx="1762188" cy="6857640"/>
          </a:xfrm>
          <a:prstGeom prst="rect">
            <a:avLst/>
          </a:prstGeom>
          <a:solidFill>
            <a:srgbClr val="073B70"/>
          </a:solidFill>
          <a:ln w="12700">
            <a:solidFill>
              <a:srgbClr val="073B70"/>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defRPr>
                <a:latin typeface="Calibri" panose="020F0502020204030204"/>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9" name="Text 6"/>
          <p:cNvSpPr/>
          <p:nvPr/>
        </p:nvSpPr>
        <p:spPr>
          <a:xfrm>
            <a:off x="304800" y="350050"/>
            <a:ext cx="11887200" cy="662376"/>
          </a:xfrm>
          <a:prstGeom prst="rect">
            <a:avLst/>
          </a:prstGeom>
          <a:solidFill>
            <a:srgbClr val="F58220"/>
          </a:solidFill>
          <a:ln w="0">
            <a:noFill/>
          </a:ln>
        </p:spPr>
        <p:style>
          <a:lnRef idx="0">
            <a:scrgbClr r="0" g="0" b="0"/>
          </a:lnRef>
          <a:fillRef idx="0">
            <a:scrgbClr r="0" g="0" b="0"/>
          </a:fillRef>
          <a:effectRef idx="0">
            <a:scrgbClr r="0" g="0" b="0"/>
          </a:effectRef>
          <a:fontRef idx="minor"/>
        </p:style>
        <p:txBody>
          <a:bodyPr lIns="1874519" tIns="0" rIns="0" bIns="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latin typeface="Calibri" panose="020F0502020204030204"/>
              </a:defRPr>
            </a:pPr>
            <a:r>
              <a:rPr kumimoji="0" lang="el-GR" sz="2400" b="1" i="0" u="none" strike="noStrike" kern="1200" cap="none" spc="0" normalizeH="0" baseline="0" noProof="0">
                <a:ln>
                  <a:noFill/>
                </a:ln>
                <a:solidFill>
                  <a:srgbClr val="FFFFFF"/>
                </a:solidFill>
                <a:effectLst/>
                <a:uLnTx/>
                <a:uFillTx/>
                <a:latin typeface="Calibri" panose="020F0502020204030204"/>
                <a:ea typeface="+mn-ea"/>
                <a:cs typeface="+mn-cs"/>
              </a:rPr>
              <a:t>Κύκλος Εργασιών</a:t>
            </a:r>
            <a:endParaRPr kumimoji="0" lang="en-US" sz="19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45" name="Text 2"/>
          <p:cNvSpPr/>
          <p:nvPr/>
        </p:nvSpPr>
        <p:spPr>
          <a:xfrm>
            <a:off x="710780" y="1419282"/>
            <a:ext cx="766763" cy="504496"/>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latin typeface="Calibri" panose="020F0502020204030204"/>
              </a:defRPr>
            </a:pPr>
            <a:r>
              <a:rPr kumimoji="0" lang="en-US" sz="1000" b="1" i="0" u="none" strike="noStrike" kern="1200" cap="none" spc="99" normalizeH="0" baseline="0" noProof="0">
                <a:ln>
                  <a:noFill/>
                </a:ln>
                <a:solidFill>
                  <a:srgbClr val="F58220"/>
                </a:solidFill>
                <a:effectLst/>
                <a:uLnTx/>
                <a:uFillTx/>
                <a:latin typeface="Calibri" panose="020F0502020204030204"/>
                <a:ea typeface="+mn-ea"/>
                <a:cs typeface="+mn-cs"/>
              </a:rPr>
              <a:t>CREDIT RISK SURVEY | CYPRUS</a:t>
            </a:r>
            <a:endParaRPr kumimoji="0" lang="en-US" sz="1000" b="0" i="0" u="none" strike="noStrike" kern="1200" cap="none" spc="0" normalizeH="0" baseline="0" noProof="0">
              <a:ln>
                <a:noFill/>
              </a:ln>
              <a:solidFill>
                <a:srgbClr val="000000"/>
              </a:solidFill>
              <a:effectLst/>
              <a:uLnTx/>
              <a:uFillTx/>
              <a:latin typeface="Arial" panose="020B0604020202020204"/>
              <a:ea typeface="+mn-ea"/>
              <a:cs typeface="+mn-cs"/>
            </a:endParaRPr>
          </a:p>
        </p:txBody>
      </p:sp>
      <p:pic>
        <p:nvPicPr>
          <p:cNvPr id="3" name="Picture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58944" y="5917454"/>
            <a:ext cx="1034915" cy="456719"/>
          </a:xfrm>
          <a:prstGeom prst="rect">
            <a:avLst/>
          </a:prstGeom>
        </p:spPr>
      </p:pic>
      <p:sp>
        <p:nvSpPr>
          <p:cNvPr id="151" name="Turnover callout 1"/>
          <p:cNvSpPr txBox="1"/>
          <p:nvPr/>
        </p:nvSpPr>
        <p:spPr>
          <a:xfrm>
            <a:off x="4621808" y="1468360"/>
            <a:ext cx="3657600" cy="1559081"/>
          </a:xfrm>
          <a:prstGeom prst="rect">
            <a:avLst/>
          </a:prstGeom>
          <a:noFill/>
        </p:spPr>
        <p:txBody>
          <a:bodyPr wrap="square" lIns="73152" tIns="36576" rIns="73152" bIns="36576" anchor="ctr">
            <a:spAutoFit/>
          </a:bodyPr>
          <a:lstStyle/>
          <a:p>
            <a:pPr marL="0" marR="0" lvl="0" indent="0" algn="ctr" defTabSz="914400" rtl="0" eaLnBrk="1" fontAlgn="auto" latinLnBrk="0" hangingPunct="1">
              <a:lnSpc>
                <a:spcPct val="100000"/>
              </a:lnSpc>
              <a:spcBef>
                <a:spcPts val="0"/>
              </a:spcBef>
              <a:spcAft>
                <a:spcPts val="1000"/>
              </a:spcAft>
              <a:buClrTx/>
              <a:buSzTx/>
              <a:buFontTx/>
              <a:buNone/>
              <a:defRPr/>
            </a:pPr>
            <a:r>
              <a:rPr kumimoji="0" lang="el-GR" sz="6400" b="1" i="0" u="none" strike="noStrike" kern="1200" cap="none" spc="0" normalizeH="0" baseline="0" noProof="0" dirty="0">
                <a:ln>
                  <a:noFill/>
                </a:ln>
                <a:solidFill>
                  <a:srgbClr val="073B70"/>
                </a:solidFill>
                <a:effectLst/>
                <a:uLnTx/>
                <a:uFillTx/>
                <a:latin typeface="Calibri" panose="020F0502020204030204"/>
                <a:ea typeface="+mn-ea"/>
                <a:cs typeface="+mn-cs"/>
              </a:rPr>
              <a:t>65%</a:t>
            </a:r>
            <a:endParaRPr kumimoji="0" lang="el-GR" sz="6400" b="1" i="0" u="none" strike="noStrike" kern="1200" cap="none" spc="0" normalizeH="0" baseline="0" noProof="0" dirty="0">
              <a:ln>
                <a:noFill/>
              </a:ln>
              <a:solidFill>
                <a:srgbClr val="073B70"/>
              </a:solidFill>
              <a:effectLst/>
              <a:uLnTx/>
              <a:uFillTx/>
              <a:latin typeface="Calibri" panose="020F0502020204030204"/>
              <a:ea typeface="+mn-ea"/>
              <a:cs typeface="+mn-cs"/>
            </a:endParaRPr>
          </a:p>
          <a:p>
            <a:pPr marL="0" marR="0" lvl="0" indent="0" algn="ctr" defTabSz="914400" rtl="0" eaLnBrk="1" fontAlgn="auto" latinLnBrk="0" hangingPunct="1">
              <a:lnSpc>
                <a:spcPct val="105000"/>
              </a:lnSpc>
              <a:spcBef>
                <a:spcPts val="0"/>
              </a:spcBef>
              <a:spcAft>
                <a:spcPts val="0"/>
              </a:spcAft>
              <a:buClrTx/>
              <a:buSzTx/>
              <a:buFontTx/>
              <a:buNone/>
              <a:defRPr/>
            </a:pPr>
            <a:r>
              <a:rPr kumimoji="0" lang="el-GR" sz="2400" b="1" i="0" u="none" strike="noStrike" kern="1200" cap="none" spc="0" normalizeH="0" baseline="0" noProof="0" dirty="0">
                <a:ln>
                  <a:noFill/>
                </a:ln>
                <a:solidFill>
                  <a:srgbClr val="073B70"/>
                </a:solidFill>
                <a:effectLst/>
                <a:uLnTx/>
                <a:uFillTx/>
                <a:latin typeface="Calibri" panose="020F0502020204030204"/>
                <a:ea typeface="+mn-ea"/>
                <a:cs typeface="+mn-cs"/>
              </a:rPr>
              <a:t>&lt; €10 εκατ.</a:t>
            </a:r>
            <a:endParaRPr kumimoji="0" lang="el-GR" sz="2400" b="1" i="0" u="none" strike="noStrike" kern="1200" cap="none" spc="0" normalizeH="0" baseline="0" noProof="0" dirty="0">
              <a:ln>
                <a:noFill/>
              </a:ln>
              <a:solidFill>
                <a:srgbClr val="073B70"/>
              </a:solidFill>
              <a:effectLst/>
              <a:uLnTx/>
              <a:uFillTx/>
              <a:latin typeface="Calibri" panose="020F0502020204030204"/>
              <a:ea typeface="+mn-ea"/>
              <a:cs typeface="+mn-cs"/>
            </a:endParaRPr>
          </a:p>
        </p:txBody>
      </p:sp>
      <p:sp>
        <p:nvSpPr>
          <p:cNvPr id="152" name="Turnover callout 2"/>
          <p:cNvSpPr txBox="1"/>
          <p:nvPr/>
        </p:nvSpPr>
        <p:spPr>
          <a:xfrm>
            <a:off x="2472968" y="3563230"/>
            <a:ext cx="2743200" cy="1164101"/>
          </a:xfrm>
          <a:prstGeom prst="rect">
            <a:avLst/>
          </a:prstGeom>
          <a:noFill/>
        </p:spPr>
        <p:txBody>
          <a:bodyPr wrap="square" lIns="73152" tIns="36576" rIns="73152" bIns="36576" anchor="ctr">
            <a:spAutoFit/>
          </a:bodyPr>
          <a:lstStyle/>
          <a:p>
            <a:pPr marL="0" marR="0" lvl="0" indent="0" algn="ctr" defTabSz="914400" rtl="0" eaLnBrk="1" fontAlgn="auto" latinLnBrk="0" hangingPunct="1">
              <a:lnSpc>
                <a:spcPct val="100000"/>
              </a:lnSpc>
              <a:spcBef>
                <a:spcPts val="0"/>
              </a:spcBef>
              <a:spcAft>
                <a:spcPts val="800"/>
              </a:spcAft>
              <a:buClrTx/>
              <a:buSzTx/>
              <a:buFontTx/>
              <a:buNone/>
              <a:defRPr/>
            </a:pPr>
            <a:r>
              <a:rPr kumimoji="0" lang="el-GR" sz="4000" b="1" i="0" u="none" strike="noStrike" kern="1200" cap="none" spc="0" normalizeH="0" baseline="0" noProof="0" dirty="0">
                <a:ln>
                  <a:noFill/>
                </a:ln>
                <a:solidFill>
                  <a:srgbClr val="F58220"/>
                </a:solidFill>
                <a:effectLst/>
                <a:uLnTx/>
                <a:uFillTx/>
                <a:latin typeface="Calibri" panose="020F0502020204030204"/>
                <a:ea typeface="+mn-ea"/>
                <a:cs typeface="+mn-cs"/>
              </a:rPr>
              <a:t>22%</a:t>
            </a:r>
            <a:endParaRPr kumimoji="0" lang="el-GR" sz="4000" b="1" i="0" u="none" strike="noStrike" kern="1200" cap="none" spc="0" normalizeH="0" baseline="0" noProof="0" dirty="0">
              <a:ln>
                <a:noFill/>
              </a:ln>
              <a:solidFill>
                <a:srgbClr val="F58220"/>
              </a:solidFill>
              <a:effectLst/>
              <a:uLnTx/>
              <a:uFillTx/>
              <a:latin typeface="Calibri" panose="020F0502020204030204"/>
              <a:ea typeface="+mn-ea"/>
              <a:cs typeface="+mn-cs"/>
            </a:endParaRPr>
          </a:p>
          <a:p>
            <a:pPr marL="0" marR="0" lvl="0" indent="0" algn="ctr" defTabSz="914400" rtl="0" eaLnBrk="1" fontAlgn="auto" latinLnBrk="0" hangingPunct="1">
              <a:lnSpc>
                <a:spcPct val="105000"/>
              </a:lnSpc>
              <a:spcBef>
                <a:spcPts val="0"/>
              </a:spcBef>
              <a:spcAft>
                <a:spcPts val="0"/>
              </a:spcAft>
              <a:buClrTx/>
              <a:buSzTx/>
              <a:buFontTx/>
              <a:buNone/>
              <a:defRPr/>
            </a:pPr>
            <a:r>
              <a:rPr kumimoji="0" lang="el-GR" sz="2400" b="1" i="0" u="none" strike="noStrike" kern="1200" cap="none" spc="0" normalizeH="0" baseline="0" noProof="0" dirty="0">
                <a:ln>
                  <a:noFill/>
                </a:ln>
                <a:solidFill>
                  <a:srgbClr val="073B70"/>
                </a:solidFill>
                <a:effectLst/>
                <a:uLnTx/>
                <a:uFillTx/>
                <a:latin typeface="Calibri" panose="020F0502020204030204"/>
                <a:ea typeface="+mn-ea"/>
                <a:cs typeface="+mn-cs"/>
              </a:rPr>
              <a:t>€10–€50 εκατ.</a:t>
            </a:r>
            <a:endParaRPr kumimoji="0" lang="el-GR" sz="2400" b="1" i="0" u="none" strike="noStrike" kern="1200" cap="none" spc="0" normalizeH="0" baseline="0" noProof="0" dirty="0">
              <a:ln>
                <a:noFill/>
              </a:ln>
              <a:solidFill>
                <a:srgbClr val="073B70"/>
              </a:solidFill>
              <a:effectLst/>
              <a:uLnTx/>
              <a:uFillTx/>
              <a:latin typeface="Calibri" panose="020F0502020204030204"/>
              <a:ea typeface="+mn-ea"/>
              <a:cs typeface="+mn-cs"/>
            </a:endParaRPr>
          </a:p>
        </p:txBody>
      </p:sp>
      <p:sp>
        <p:nvSpPr>
          <p:cNvPr id="153" name="Turnover callout 3"/>
          <p:cNvSpPr txBox="1"/>
          <p:nvPr/>
        </p:nvSpPr>
        <p:spPr>
          <a:xfrm>
            <a:off x="5380760" y="3563230"/>
            <a:ext cx="2743200" cy="1164101"/>
          </a:xfrm>
          <a:prstGeom prst="rect">
            <a:avLst/>
          </a:prstGeom>
          <a:noFill/>
        </p:spPr>
        <p:txBody>
          <a:bodyPr wrap="square" lIns="73152" tIns="36576" rIns="73152" bIns="36576" anchor="ctr">
            <a:spAutoFit/>
          </a:bodyPr>
          <a:lstStyle/>
          <a:p>
            <a:pPr marL="0" marR="0" lvl="0" indent="0" algn="ctr" defTabSz="914400" rtl="0" eaLnBrk="1" fontAlgn="auto" latinLnBrk="0" hangingPunct="1">
              <a:lnSpc>
                <a:spcPct val="100000"/>
              </a:lnSpc>
              <a:spcBef>
                <a:spcPts val="0"/>
              </a:spcBef>
              <a:spcAft>
                <a:spcPts val="800"/>
              </a:spcAft>
              <a:buClrTx/>
              <a:buSzTx/>
              <a:buFontTx/>
              <a:buNone/>
              <a:defRPr/>
            </a:pPr>
            <a:r>
              <a:rPr kumimoji="0" lang="el-GR" sz="4000" b="1" i="0" u="none" strike="noStrike" kern="1200" cap="none" spc="0" normalizeH="0" baseline="0" noProof="0" dirty="0">
                <a:ln>
                  <a:noFill/>
                </a:ln>
                <a:solidFill>
                  <a:srgbClr val="808080"/>
                </a:solidFill>
                <a:effectLst/>
                <a:uLnTx/>
                <a:uFillTx/>
                <a:latin typeface="Calibri" panose="020F0502020204030204"/>
                <a:ea typeface="+mn-ea"/>
                <a:cs typeface="+mn-cs"/>
              </a:rPr>
              <a:t>1</a:t>
            </a:r>
            <a:r>
              <a:rPr kumimoji="0" lang="en-US" sz="4000" b="1" i="0" u="none" strike="noStrike" kern="1200" cap="none" spc="0" normalizeH="0" baseline="0" noProof="0" dirty="0">
                <a:ln>
                  <a:noFill/>
                </a:ln>
                <a:solidFill>
                  <a:srgbClr val="808080"/>
                </a:solidFill>
                <a:effectLst/>
                <a:uLnTx/>
                <a:uFillTx/>
                <a:latin typeface="Calibri" panose="020F0502020204030204"/>
                <a:ea typeface="+mn-ea"/>
                <a:cs typeface="+mn-cs"/>
              </a:rPr>
              <a:t>1</a:t>
            </a:r>
            <a:r>
              <a:rPr kumimoji="0" lang="el-GR" sz="4000" b="1" i="0" u="none" strike="noStrike" kern="1200" cap="none" spc="0" normalizeH="0" baseline="0" noProof="0" dirty="0">
                <a:ln>
                  <a:noFill/>
                </a:ln>
                <a:solidFill>
                  <a:srgbClr val="808080"/>
                </a:solidFill>
                <a:effectLst/>
                <a:uLnTx/>
                <a:uFillTx/>
                <a:latin typeface="Calibri" panose="020F0502020204030204"/>
                <a:ea typeface="+mn-ea"/>
                <a:cs typeface="+mn-cs"/>
              </a:rPr>
              <a:t>%</a:t>
            </a:r>
            <a:endParaRPr kumimoji="0" lang="el-GR" sz="4000" b="1" i="0" u="none" strike="noStrike" kern="1200" cap="none" spc="0" normalizeH="0" baseline="0" noProof="0" dirty="0">
              <a:ln>
                <a:noFill/>
              </a:ln>
              <a:solidFill>
                <a:srgbClr val="808080"/>
              </a:solidFill>
              <a:effectLst/>
              <a:uLnTx/>
              <a:uFillTx/>
              <a:latin typeface="Calibri" panose="020F0502020204030204"/>
              <a:ea typeface="+mn-ea"/>
              <a:cs typeface="+mn-cs"/>
            </a:endParaRPr>
          </a:p>
          <a:p>
            <a:pPr marL="0" marR="0" lvl="0" indent="0" algn="ctr" defTabSz="914400" rtl="0" eaLnBrk="1" fontAlgn="auto" latinLnBrk="0" hangingPunct="1">
              <a:lnSpc>
                <a:spcPct val="105000"/>
              </a:lnSpc>
              <a:spcBef>
                <a:spcPts val="0"/>
              </a:spcBef>
              <a:spcAft>
                <a:spcPts val="0"/>
              </a:spcAft>
              <a:buClrTx/>
              <a:buSzTx/>
              <a:buFontTx/>
              <a:buNone/>
              <a:defRPr/>
            </a:pPr>
            <a:r>
              <a:rPr kumimoji="0" lang="el-GR" sz="2400" b="1" i="0" u="none" strike="noStrike" kern="1200" cap="none" spc="0" normalizeH="0" baseline="0" noProof="0" dirty="0">
                <a:ln>
                  <a:noFill/>
                </a:ln>
                <a:solidFill>
                  <a:srgbClr val="073B70"/>
                </a:solidFill>
                <a:effectLst/>
                <a:uLnTx/>
                <a:uFillTx/>
                <a:latin typeface="Calibri" panose="020F0502020204030204"/>
                <a:ea typeface="+mn-ea"/>
                <a:cs typeface="+mn-cs"/>
              </a:rPr>
              <a:t>€50–€250 εκατ.</a:t>
            </a:r>
            <a:endParaRPr kumimoji="0" lang="el-GR" sz="2400" b="1" i="0" u="none" strike="noStrike" kern="1200" cap="none" spc="0" normalizeH="0" baseline="0" noProof="0" dirty="0">
              <a:ln>
                <a:noFill/>
              </a:ln>
              <a:solidFill>
                <a:srgbClr val="073B70"/>
              </a:solidFill>
              <a:effectLst/>
              <a:uLnTx/>
              <a:uFillTx/>
              <a:latin typeface="Calibri" panose="020F0502020204030204"/>
              <a:ea typeface="+mn-ea"/>
              <a:cs typeface="+mn-cs"/>
            </a:endParaRPr>
          </a:p>
        </p:txBody>
      </p:sp>
      <p:sp>
        <p:nvSpPr>
          <p:cNvPr id="154" name="Turnover callout 4"/>
          <p:cNvSpPr txBox="1"/>
          <p:nvPr/>
        </p:nvSpPr>
        <p:spPr>
          <a:xfrm>
            <a:off x="8288552" y="3563230"/>
            <a:ext cx="2743200" cy="1164101"/>
          </a:xfrm>
          <a:prstGeom prst="rect">
            <a:avLst/>
          </a:prstGeom>
          <a:noFill/>
        </p:spPr>
        <p:txBody>
          <a:bodyPr wrap="square" lIns="73152" tIns="36576" rIns="73152" bIns="36576" anchor="ctr">
            <a:spAutoFit/>
          </a:bodyPr>
          <a:lstStyle/>
          <a:p>
            <a:pPr marL="0" marR="0" lvl="0" indent="0" algn="ctr" defTabSz="914400" rtl="0" eaLnBrk="1" fontAlgn="auto" latinLnBrk="0" hangingPunct="1">
              <a:lnSpc>
                <a:spcPct val="100000"/>
              </a:lnSpc>
              <a:spcBef>
                <a:spcPts val="0"/>
              </a:spcBef>
              <a:spcAft>
                <a:spcPts val="800"/>
              </a:spcAft>
              <a:buClrTx/>
              <a:buSzTx/>
              <a:buFontTx/>
              <a:buNone/>
              <a:defRPr/>
            </a:pPr>
            <a:r>
              <a:rPr kumimoji="0" lang="el-GR" sz="4000" b="1" i="0" u="none" strike="noStrike" kern="1200" cap="none" spc="0" normalizeH="0" baseline="0" noProof="0" dirty="0">
                <a:ln>
                  <a:noFill/>
                </a:ln>
                <a:solidFill>
                  <a:srgbClr val="808080"/>
                </a:solidFill>
                <a:effectLst/>
                <a:uLnTx/>
                <a:uFillTx/>
                <a:latin typeface="Calibri" panose="020F0502020204030204"/>
                <a:ea typeface="+mn-ea"/>
                <a:cs typeface="+mn-cs"/>
              </a:rPr>
              <a:t>2%</a:t>
            </a:r>
            <a:endParaRPr kumimoji="0" lang="el-GR" sz="4000" b="1" i="0" u="none" strike="noStrike" kern="1200" cap="none" spc="0" normalizeH="0" baseline="0" noProof="0" dirty="0">
              <a:ln>
                <a:noFill/>
              </a:ln>
              <a:solidFill>
                <a:srgbClr val="808080"/>
              </a:solidFill>
              <a:effectLst/>
              <a:uLnTx/>
              <a:uFillTx/>
              <a:latin typeface="Calibri" panose="020F0502020204030204"/>
              <a:ea typeface="+mn-ea"/>
              <a:cs typeface="+mn-cs"/>
            </a:endParaRPr>
          </a:p>
          <a:p>
            <a:pPr marL="0" marR="0" lvl="0" indent="0" algn="ctr" defTabSz="914400" rtl="0" eaLnBrk="1" fontAlgn="auto" latinLnBrk="0" hangingPunct="1">
              <a:lnSpc>
                <a:spcPct val="105000"/>
              </a:lnSpc>
              <a:spcBef>
                <a:spcPts val="0"/>
              </a:spcBef>
              <a:spcAft>
                <a:spcPts val="0"/>
              </a:spcAft>
              <a:buClrTx/>
              <a:buSzTx/>
              <a:buFontTx/>
              <a:buNone/>
              <a:defRPr/>
            </a:pPr>
            <a:r>
              <a:rPr kumimoji="0" lang="el-GR" sz="2400" b="1" i="0" u="none" strike="noStrike" kern="1200" cap="none" spc="0" normalizeH="0" baseline="0" noProof="0" dirty="0">
                <a:ln>
                  <a:noFill/>
                </a:ln>
                <a:solidFill>
                  <a:srgbClr val="073B70"/>
                </a:solidFill>
                <a:effectLst/>
                <a:uLnTx/>
                <a:uFillTx/>
                <a:latin typeface="Calibri" panose="020F0502020204030204"/>
                <a:ea typeface="+mn-ea"/>
                <a:cs typeface="+mn-cs"/>
              </a:rPr>
              <a:t>&gt; €250 εκατ.</a:t>
            </a:r>
            <a:endParaRPr kumimoji="0" lang="el-GR" sz="2400" b="1" i="0" u="none" strike="noStrike" kern="1200" cap="none" spc="0" normalizeH="0" baseline="0" noProof="0" dirty="0">
              <a:ln>
                <a:noFill/>
              </a:ln>
              <a:solidFill>
                <a:srgbClr val="073B70"/>
              </a:solidFill>
              <a:effectLst/>
              <a:uLnTx/>
              <a:uFillTx/>
              <a:latin typeface="Calibri" panose="020F0502020204030204"/>
              <a:ea typeface="+mn-ea"/>
              <a:cs typeface="+mn-cs"/>
            </a:endParaRPr>
          </a:p>
        </p:txBody>
      </p:sp>
      <p:sp>
        <p:nvSpPr>
          <p:cNvPr id="155" name="Stat divider horizontal"/>
          <p:cNvSpPr/>
          <p:nvPr/>
        </p:nvSpPr>
        <p:spPr>
          <a:xfrm>
            <a:off x="2472968" y="3166872"/>
            <a:ext cx="8558784" cy="16459"/>
          </a:xfrm>
          <a:prstGeom prst="rect">
            <a:avLst/>
          </a:prstGeom>
          <a:solidFill>
            <a:srgbClr val="D9D9D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FFFF"/>
              </a:solidFill>
              <a:effectLst/>
              <a:uLnTx/>
              <a:uFillTx/>
              <a:latin typeface="Aptos"/>
              <a:ea typeface="+mn-ea"/>
              <a:cs typeface="+mn-cs"/>
            </a:endParaRPr>
          </a:p>
        </p:txBody>
      </p:sp>
      <p:sp>
        <p:nvSpPr>
          <p:cNvPr id="156" name="Hero accent"/>
          <p:cNvSpPr/>
          <p:nvPr/>
        </p:nvSpPr>
        <p:spPr>
          <a:xfrm>
            <a:off x="5856248" y="3144012"/>
            <a:ext cx="1188720" cy="54864"/>
          </a:xfrm>
          <a:prstGeom prst="rect">
            <a:avLst/>
          </a:prstGeom>
          <a:solidFill>
            <a:srgbClr val="F582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FFFF"/>
              </a:solidFill>
              <a:effectLst/>
              <a:uLnTx/>
              <a:uFillTx/>
              <a:latin typeface="Aptos"/>
              <a:ea typeface="+mn-ea"/>
              <a:cs typeface="+mn-cs"/>
            </a:endParaRPr>
          </a:p>
        </p:txBody>
      </p:sp>
      <p:sp>
        <p:nvSpPr>
          <p:cNvPr id="157" name="Stat divider vertical 1"/>
          <p:cNvSpPr/>
          <p:nvPr/>
        </p:nvSpPr>
        <p:spPr>
          <a:xfrm>
            <a:off x="5298464" y="3761232"/>
            <a:ext cx="16459" cy="786384"/>
          </a:xfrm>
          <a:prstGeom prst="rect">
            <a:avLst/>
          </a:prstGeom>
          <a:solidFill>
            <a:srgbClr val="D9D9D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FFFF"/>
              </a:solidFill>
              <a:effectLst/>
              <a:uLnTx/>
              <a:uFillTx/>
              <a:latin typeface="Aptos"/>
              <a:ea typeface="+mn-ea"/>
              <a:cs typeface="+mn-cs"/>
            </a:endParaRPr>
          </a:p>
        </p:txBody>
      </p:sp>
      <p:sp>
        <p:nvSpPr>
          <p:cNvPr id="158" name="Stat divider vertical 2"/>
          <p:cNvSpPr/>
          <p:nvPr/>
        </p:nvSpPr>
        <p:spPr>
          <a:xfrm>
            <a:off x="8206256" y="3761232"/>
            <a:ext cx="16459" cy="786384"/>
          </a:xfrm>
          <a:prstGeom prst="rect">
            <a:avLst/>
          </a:prstGeom>
          <a:solidFill>
            <a:srgbClr val="D9D9D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FFFF"/>
              </a:solidFill>
              <a:effectLst/>
              <a:uLnTx/>
              <a:uFillTx/>
              <a:latin typeface="Aptos"/>
              <a:ea typeface="+mn-ea"/>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1" cy="1"/>
          <a:chOff x="0" y="0"/>
          <a:chExt cx="1" cy="1"/>
        </a:xfrm>
      </p:grpSpPr>
      <p:sp>
        <p:nvSpPr>
          <p:cNvPr id="161" name="Shape 0"/>
          <p:cNvSpPr/>
          <p:nvPr/>
        </p:nvSpPr>
        <p:spPr>
          <a:xfrm>
            <a:off x="0" y="0"/>
            <a:ext cx="1762188" cy="6857640"/>
          </a:xfrm>
          <a:prstGeom prst="rect">
            <a:avLst/>
          </a:prstGeom>
          <a:solidFill>
            <a:srgbClr val="073B70"/>
          </a:solidFill>
          <a:ln w="12700">
            <a:solidFill>
              <a:srgbClr val="073B70"/>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defRPr>
                <a:latin typeface="Calibri" panose="020F0502020204030204"/>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67" name="Text 6"/>
          <p:cNvSpPr/>
          <p:nvPr/>
        </p:nvSpPr>
        <p:spPr>
          <a:xfrm>
            <a:off x="304800" y="350050"/>
            <a:ext cx="11887200" cy="662376"/>
          </a:xfrm>
          <a:prstGeom prst="rect">
            <a:avLst/>
          </a:prstGeom>
          <a:solidFill>
            <a:srgbClr val="F58220"/>
          </a:solidFill>
          <a:ln w="0">
            <a:noFill/>
          </a:ln>
        </p:spPr>
        <p:style>
          <a:lnRef idx="0">
            <a:scrgbClr r="0" g="0" b="0"/>
          </a:lnRef>
          <a:fillRef idx="0">
            <a:scrgbClr r="0" g="0" b="0"/>
          </a:fillRef>
          <a:effectRef idx="0">
            <a:scrgbClr r="0" g="0" b="0"/>
          </a:effectRef>
          <a:fontRef idx="minor"/>
        </p:style>
        <p:txBody>
          <a:bodyPr lIns="1874519" tIns="0" rIns="0" bIns="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latin typeface="Calibri" panose="020F0502020204030204"/>
              </a:defRPr>
            </a:pPr>
            <a:r>
              <a:rPr kumimoji="0" lang="el-GR" sz="2400" b="1" i="0" u="none" strike="noStrike" kern="1200" cap="none" spc="0" normalizeH="0" baseline="0" noProof="0">
                <a:ln>
                  <a:noFill/>
                </a:ln>
                <a:solidFill>
                  <a:srgbClr val="FFFFFF"/>
                </a:solidFill>
                <a:effectLst/>
                <a:uLnTx/>
                <a:uFillTx/>
                <a:latin typeface="Calibri" panose="020F0502020204030204"/>
                <a:ea typeface="+mn-ea"/>
                <a:cs typeface="+mn-cs"/>
              </a:rPr>
              <a:t>Αριθμός απασχολούμενου προσωπικού</a:t>
            </a:r>
            <a:endParaRPr kumimoji="0" lang="en-US" sz="19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63" name="Text 2"/>
          <p:cNvSpPr/>
          <p:nvPr/>
        </p:nvSpPr>
        <p:spPr>
          <a:xfrm>
            <a:off x="710780" y="1419282"/>
            <a:ext cx="766763" cy="504496"/>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latin typeface="Calibri" panose="020F0502020204030204"/>
              </a:defRPr>
            </a:pPr>
            <a:r>
              <a:rPr kumimoji="0" lang="en-US" sz="1000" b="1" i="0" u="none" strike="noStrike" kern="1200" cap="none" spc="99" normalizeH="0" baseline="0" noProof="0">
                <a:ln>
                  <a:noFill/>
                </a:ln>
                <a:solidFill>
                  <a:srgbClr val="F58220"/>
                </a:solidFill>
                <a:effectLst/>
                <a:uLnTx/>
                <a:uFillTx/>
                <a:latin typeface="Calibri" panose="020F0502020204030204"/>
                <a:ea typeface="+mn-ea"/>
                <a:cs typeface="+mn-cs"/>
              </a:rPr>
              <a:t>CREDIT RISK SURVEY | CYPRUS</a:t>
            </a:r>
            <a:endParaRPr kumimoji="0" lang="en-US" sz="1000" b="0" i="0" u="none" strike="noStrike" kern="1200" cap="none" spc="0" normalizeH="0" baseline="0" noProof="0">
              <a:ln>
                <a:noFill/>
              </a:ln>
              <a:solidFill>
                <a:srgbClr val="000000"/>
              </a:solidFill>
              <a:effectLst/>
              <a:uLnTx/>
              <a:uFillTx/>
              <a:latin typeface="Arial" panose="020B0604020202020204"/>
              <a:ea typeface="+mn-ea"/>
              <a:cs typeface="+mn-cs"/>
            </a:endParaRPr>
          </a:p>
        </p:txBody>
      </p:sp>
      <p:pic>
        <p:nvPicPr>
          <p:cNvPr id="3" name="Picture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58944" y="5917454"/>
            <a:ext cx="1034915" cy="456719"/>
          </a:xfrm>
          <a:prstGeom prst="rect">
            <a:avLst/>
          </a:prstGeom>
        </p:spPr>
      </p:pic>
      <p:sp>
        <p:nvSpPr>
          <p:cNvPr id="4" name="Employee callout 1"/>
          <p:cNvSpPr txBox="1"/>
          <p:nvPr/>
        </p:nvSpPr>
        <p:spPr>
          <a:xfrm>
            <a:off x="4621808" y="1481899"/>
            <a:ext cx="3657600" cy="1559081"/>
          </a:xfrm>
          <a:prstGeom prst="rect">
            <a:avLst/>
          </a:prstGeom>
          <a:noFill/>
        </p:spPr>
        <p:txBody>
          <a:bodyPr wrap="square" lIns="73152" tIns="36576" rIns="73152" bIns="36576" anchor="ctr">
            <a:spAutoFit/>
          </a:bodyPr>
          <a:lstStyle/>
          <a:p>
            <a:pPr marL="0" marR="0" lvl="0" indent="0" algn="ctr" defTabSz="914400" rtl="0" eaLnBrk="1" fontAlgn="auto" latinLnBrk="0" hangingPunct="1">
              <a:lnSpc>
                <a:spcPct val="100000"/>
              </a:lnSpc>
              <a:spcBef>
                <a:spcPts val="0"/>
              </a:spcBef>
              <a:spcAft>
                <a:spcPts val="1000"/>
              </a:spcAft>
              <a:buClrTx/>
              <a:buSzTx/>
              <a:buFontTx/>
              <a:buNone/>
              <a:defRPr/>
            </a:pPr>
            <a:r>
              <a:rPr kumimoji="0" lang="el-GR" sz="6400" b="1" i="0" u="none" strike="noStrike" kern="1200" cap="none" spc="0" normalizeH="0" baseline="0" noProof="0" dirty="0">
                <a:ln>
                  <a:noFill/>
                </a:ln>
                <a:solidFill>
                  <a:srgbClr val="073B70"/>
                </a:solidFill>
                <a:effectLst/>
                <a:uLnTx/>
                <a:uFillTx/>
                <a:latin typeface="Calibri" panose="020F0502020204030204"/>
                <a:ea typeface="+mn-ea"/>
                <a:cs typeface="+mn-cs"/>
              </a:rPr>
              <a:t>66%</a:t>
            </a:r>
            <a:endParaRPr kumimoji="0" lang="el-GR" sz="6400" b="1" i="0" u="none" strike="noStrike" kern="1200" cap="none" spc="0" normalizeH="0" baseline="0" noProof="0" dirty="0">
              <a:ln>
                <a:noFill/>
              </a:ln>
              <a:solidFill>
                <a:srgbClr val="073B70"/>
              </a:solidFill>
              <a:effectLst/>
              <a:uLnTx/>
              <a:uFillTx/>
              <a:latin typeface="Calibri" panose="020F0502020204030204"/>
              <a:ea typeface="+mn-ea"/>
              <a:cs typeface="+mn-cs"/>
            </a:endParaRPr>
          </a:p>
          <a:p>
            <a:pPr marL="0" marR="0" lvl="0" indent="0" algn="ctr" defTabSz="914400" rtl="0" eaLnBrk="1" fontAlgn="auto" latinLnBrk="0" hangingPunct="1">
              <a:lnSpc>
                <a:spcPct val="105000"/>
              </a:lnSpc>
              <a:spcBef>
                <a:spcPts val="0"/>
              </a:spcBef>
              <a:spcAft>
                <a:spcPts val="0"/>
              </a:spcAft>
              <a:buClrTx/>
              <a:buSzTx/>
              <a:buFontTx/>
              <a:buNone/>
              <a:defRPr/>
            </a:pPr>
            <a:r>
              <a:rPr kumimoji="0" lang="el-GR" sz="2400" b="1" i="0" u="none" strike="noStrike" kern="1200" cap="none" spc="0" normalizeH="0" baseline="0" noProof="0" dirty="0">
                <a:ln>
                  <a:noFill/>
                </a:ln>
                <a:solidFill>
                  <a:srgbClr val="073B70"/>
                </a:solidFill>
                <a:effectLst/>
                <a:uLnTx/>
                <a:uFillTx/>
                <a:latin typeface="Calibri" panose="020F0502020204030204"/>
                <a:ea typeface="+mn-ea"/>
                <a:cs typeface="+mn-cs"/>
              </a:rPr>
              <a:t>&lt; 49 εργαζόμενοι</a:t>
            </a:r>
            <a:endParaRPr kumimoji="0" lang="el-GR" sz="2400" b="1" i="0" u="none" strike="noStrike" kern="1200" cap="none" spc="0" normalizeH="0" baseline="0" noProof="0" dirty="0">
              <a:ln>
                <a:noFill/>
              </a:ln>
              <a:solidFill>
                <a:srgbClr val="073B70"/>
              </a:solidFill>
              <a:effectLst/>
              <a:uLnTx/>
              <a:uFillTx/>
              <a:latin typeface="Calibri" panose="020F0502020204030204"/>
              <a:ea typeface="+mn-ea"/>
              <a:cs typeface="+mn-cs"/>
            </a:endParaRPr>
          </a:p>
        </p:txBody>
      </p:sp>
      <p:sp>
        <p:nvSpPr>
          <p:cNvPr id="6" name="Employee callout 2"/>
          <p:cNvSpPr txBox="1"/>
          <p:nvPr/>
        </p:nvSpPr>
        <p:spPr>
          <a:xfrm>
            <a:off x="3067328" y="3567625"/>
            <a:ext cx="3063240" cy="1164101"/>
          </a:xfrm>
          <a:prstGeom prst="rect">
            <a:avLst/>
          </a:prstGeom>
          <a:noFill/>
        </p:spPr>
        <p:txBody>
          <a:bodyPr wrap="square" lIns="73152" tIns="36576" rIns="73152" bIns="36576" anchor="ctr">
            <a:spAutoFit/>
          </a:bodyPr>
          <a:lstStyle/>
          <a:p>
            <a:pPr marL="0" marR="0" lvl="0" indent="0" algn="ctr" defTabSz="914400" rtl="0" eaLnBrk="1" fontAlgn="auto" latinLnBrk="0" hangingPunct="1">
              <a:lnSpc>
                <a:spcPct val="100000"/>
              </a:lnSpc>
              <a:spcBef>
                <a:spcPts val="0"/>
              </a:spcBef>
              <a:spcAft>
                <a:spcPts val="800"/>
              </a:spcAft>
              <a:buClrTx/>
              <a:buSzTx/>
              <a:buFontTx/>
              <a:buNone/>
              <a:defRPr/>
            </a:pPr>
            <a:r>
              <a:rPr kumimoji="0" lang="el-GR" sz="4000" b="1" i="0" u="none" strike="noStrike" kern="1200" cap="none" spc="0" normalizeH="0" baseline="0" noProof="0" dirty="0">
                <a:ln>
                  <a:noFill/>
                </a:ln>
                <a:solidFill>
                  <a:srgbClr val="F58220"/>
                </a:solidFill>
                <a:effectLst/>
                <a:uLnTx/>
                <a:uFillTx/>
                <a:latin typeface="Calibri" panose="020F0502020204030204"/>
                <a:ea typeface="+mn-ea"/>
                <a:cs typeface="+mn-cs"/>
              </a:rPr>
              <a:t>2</a:t>
            </a:r>
            <a:r>
              <a:rPr kumimoji="0" lang="en-US" sz="4000" b="1" i="0" u="none" strike="noStrike" kern="1200" cap="none" spc="0" normalizeH="0" baseline="0" noProof="0" dirty="0">
                <a:ln>
                  <a:noFill/>
                </a:ln>
                <a:solidFill>
                  <a:srgbClr val="F58220"/>
                </a:solidFill>
                <a:effectLst/>
                <a:uLnTx/>
                <a:uFillTx/>
                <a:latin typeface="Calibri" panose="020F0502020204030204"/>
                <a:ea typeface="+mn-ea"/>
                <a:cs typeface="+mn-cs"/>
              </a:rPr>
              <a:t>8</a:t>
            </a:r>
            <a:r>
              <a:rPr kumimoji="0" lang="el-GR" sz="4000" b="1" i="0" u="none" strike="noStrike" kern="1200" cap="none" spc="0" normalizeH="0" baseline="0" noProof="0" dirty="0">
                <a:ln>
                  <a:noFill/>
                </a:ln>
                <a:solidFill>
                  <a:srgbClr val="F58220"/>
                </a:solidFill>
                <a:effectLst/>
                <a:uLnTx/>
                <a:uFillTx/>
                <a:latin typeface="Calibri" panose="020F0502020204030204"/>
                <a:ea typeface="+mn-ea"/>
                <a:cs typeface="+mn-cs"/>
              </a:rPr>
              <a:t>%</a:t>
            </a:r>
            <a:endParaRPr kumimoji="0" lang="el-GR" sz="4000" b="1" i="0" u="none" strike="noStrike" kern="1200" cap="none" spc="0" normalizeH="0" baseline="0" noProof="0" dirty="0">
              <a:ln>
                <a:noFill/>
              </a:ln>
              <a:solidFill>
                <a:srgbClr val="F58220"/>
              </a:solidFill>
              <a:effectLst/>
              <a:uLnTx/>
              <a:uFillTx/>
              <a:latin typeface="Calibri" panose="020F0502020204030204"/>
              <a:ea typeface="+mn-ea"/>
              <a:cs typeface="+mn-cs"/>
            </a:endParaRPr>
          </a:p>
          <a:p>
            <a:pPr marL="0" marR="0" lvl="0" indent="0" algn="ctr" defTabSz="914400" rtl="0" eaLnBrk="1" fontAlgn="auto" latinLnBrk="0" hangingPunct="1">
              <a:lnSpc>
                <a:spcPct val="105000"/>
              </a:lnSpc>
              <a:spcBef>
                <a:spcPts val="0"/>
              </a:spcBef>
              <a:spcAft>
                <a:spcPts val="0"/>
              </a:spcAft>
              <a:buClrTx/>
              <a:buSzTx/>
              <a:buFontTx/>
              <a:buNone/>
              <a:defRPr/>
            </a:pPr>
            <a:r>
              <a:rPr kumimoji="0" lang="el-GR" sz="2400" b="1" i="0" u="none" strike="noStrike" kern="1200" cap="none" spc="0" normalizeH="0" baseline="0" noProof="0" dirty="0">
                <a:ln>
                  <a:noFill/>
                </a:ln>
                <a:solidFill>
                  <a:srgbClr val="073B70"/>
                </a:solidFill>
                <a:effectLst/>
                <a:uLnTx/>
                <a:uFillTx/>
                <a:latin typeface="Calibri" panose="020F0502020204030204"/>
                <a:ea typeface="+mn-ea"/>
                <a:cs typeface="+mn-cs"/>
              </a:rPr>
              <a:t>50–249 εργαζόμενοι</a:t>
            </a:r>
            <a:endParaRPr kumimoji="0" lang="el-GR" sz="2400" b="1" i="0" u="none" strike="noStrike" kern="1200" cap="none" spc="0" normalizeH="0" baseline="0" noProof="0" dirty="0">
              <a:ln>
                <a:noFill/>
              </a:ln>
              <a:solidFill>
                <a:srgbClr val="073B70"/>
              </a:solidFill>
              <a:effectLst/>
              <a:uLnTx/>
              <a:uFillTx/>
              <a:latin typeface="Calibri" panose="020F0502020204030204"/>
              <a:ea typeface="+mn-ea"/>
              <a:cs typeface="+mn-cs"/>
            </a:endParaRPr>
          </a:p>
        </p:txBody>
      </p:sp>
      <p:sp>
        <p:nvSpPr>
          <p:cNvPr id="8" name="Employee callout 3"/>
          <p:cNvSpPr txBox="1"/>
          <p:nvPr/>
        </p:nvSpPr>
        <p:spPr>
          <a:xfrm>
            <a:off x="6542048" y="3567625"/>
            <a:ext cx="3681452" cy="1164101"/>
          </a:xfrm>
          <a:prstGeom prst="rect">
            <a:avLst/>
          </a:prstGeom>
          <a:noFill/>
        </p:spPr>
        <p:txBody>
          <a:bodyPr wrap="square" lIns="73152" tIns="36576" rIns="73152" bIns="36576" anchor="ctr">
            <a:spAutoFit/>
          </a:bodyPr>
          <a:lstStyle/>
          <a:p>
            <a:pPr marL="0" marR="0" lvl="0" indent="0" algn="ctr" defTabSz="914400" rtl="0" eaLnBrk="1" fontAlgn="auto" latinLnBrk="0" hangingPunct="1">
              <a:lnSpc>
                <a:spcPct val="100000"/>
              </a:lnSpc>
              <a:spcBef>
                <a:spcPts val="0"/>
              </a:spcBef>
              <a:spcAft>
                <a:spcPts val="800"/>
              </a:spcAft>
              <a:buClrTx/>
              <a:buSzTx/>
              <a:buFontTx/>
              <a:buNone/>
              <a:defRPr/>
            </a:pPr>
            <a:r>
              <a:rPr kumimoji="0" lang="el-GR" sz="4000" b="1" i="0" u="none" strike="noStrike" kern="1200" cap="none" spc="0" normalizeH="0" baseline="0" noProof="0" dirty="0">
                <a:ln>
                  <a:noFill/>
                </a:ln>
                <a:solidFill>
                  <a:srgbClr val="808080"/>
                </a:solidFill>
                <a:effectLst/>
                <a:uLnTx/>
                <a:uFillTx/>
                <a:latin typeface="Calibri" panose="020F0502020204030204"/>
                <a:ea typeface="+mn-ea"/>
                <a:cs typeface="+mn-cs"/>
              </a:rPr>
              <a:t>6%</a:t>
            </a:r>
            <a:endParaRPr kumimoji="0" lang="el-GR" sz="4000" b="1" i="0" u="none" strike="noStrike" kern="1200" cap="none" spc="0" normalizeH="0" baseline="0" noProof="0" dirty="0">
              <a:ln>
                <a:noFill/>
              </a:ln>
              <a:solidFill>
                <a:srgbClr val="808080"/>
              </a:solidFill>
              <a:effectLst/>
              <a:uLnTx/>
              <a:uFillTx/>
              <a:latin typeface="Calibri" panose="020F0502020204030204"/>
              <a:ea typeface="+mn-ea"/>
              <a:cs typeface="+mn-cs"/>
            </a:endParaRPr>
          </a:p>
          <a:p>
            <a:pPr marL="0" marR="0" lvl="0" indent="0" algn="ctr" defTabSz="914400" rtl="0" eaLnBrk="1" fontAlgn="auto" latinLnBrk="0" hangingPunct="1">
              <a:lnSpc>
                <a:spcPct val="105000"/>
              </a:lnSpc>
              <a:spcBef>
                <a:spcPts val="0"/>
              </a:spcBef>
              <a:spcAft>
                <a:spcPts val="0"/>
              </a:spcAft>
              <a:buClrTx/>
              <a:buSzTx/>
              <a:buFontTx/>
              <a:buNone/>
              <a:defRPr/>
            </a:pPr>
            <a:r>
              <a:rPr kumimoji="0" lang="el-GR" sz="2400" b="1" i="0" u="none" strike="noStrike" kern="1200" cap="none" spc="0" normalizeH="0" baseline="0" noProof="0" dirty="0">
                <a:ln>
                  <a:noFill/>
                </a:ln>
                <a:solidFill>
                  <a:srgbClr val="073B70"/>
                </a:solidFill>
                <a:effectLst/>
                <a:uLnTx/>
                <a:uFillTx/>
                <a:latin typeface="Calibri" panose="020F0502020204030204"/>
                <a:ea typeface="+mn-ea"/>
                <a:cs typeface="+mn-cs"/>
              </a:rPr>
              <a:t>250 εργαζόμενοι και άνω</a:t>
            </a:r>
            <a:endParaRPr kumimoji="0" lang="el-GR" sz="2400" b="1" i="0" u="none" strike="noStrike" kern="1200" cap="none" spc="0" normalizeH="0" baseline="0" noProof="0" dirty="0">
              <a:ln>
                <a:noFill/>
              </a:ln>
              <a:solidFill>
                <a:srgbClr val="073B70"/>
              </a:solidFill>
              <a:effectLst/>
              <a:uLnTx/>
              <a:uFillTx/>
              <a:latin typeface="Calibri" panose="020F0502020204030204"/>
              <a:ea typeface="+mn-ea"/>
              <a:cs typeface="+mn-cs"/>
            </a:endParaRPr>
          </a:p>
        </p:txBody>
      </p:sp>
      <p:sp>
        <p:nvSpPr>
          <p:cNvPr id="10" name="Employee divider horizontal"/>
          <p:cNvSpPr/>
          <p:nvPr/>
        </p:nvSpPr>
        <p:spPr>
          <a:xfrm>
            <a:off x="2472968" y="3166696"/>
            <a:ext cx="8412480" cy="16459"/>
          </a:xfrm>
          <a:prstGeom prst="rect">
            <a:avLst/>
          </a:prstGeom>
          <a:solidFill>
            <a:srgbClr val="D9D9D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FFFF"/>
              </a:solidFill>
              <a:effectLst/>
              <a:uLnTx/>
              <a:uFillTx/>
              <a:latin typeface="Aptos"/>
              <a:ea typeface="+mn-ea"/>
              <a:cs typeface="+mn-cs"/>
            </a:endParaRPr>
          </a:p>
        </p:txBody>
      </p:sp>
      <p:sp>
        <p:nvSpPr>
          <p:cNvPr id="12" name="Employee hero accent"/>
          <p:cNvSpPr/>
          <p:nvPr/>
        </p:nvSpPr>
        <p:spPr>
          <a:xfrm>
            <a:off x="5837960" y="3143836"/>
            <a:ext cx="1188720" cy="54864"/>
          </a:xfrm>
          <a:prstGeom prst="rect">
            <a:avLst/>
          </a:prstGeom>
          <a:solidFill>
            <a:srgbClr val="F582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FFFF"/>
              </a:solidFill>
              <a:effectLst/>
              <a:uLnTx/>
              <a:uFillTx/>
              <a:latin typeface="Aptos"/>
              <a:ea typeface="+mn-ea"/>
              <a:cs typeface="+mn-cs"/>
            </a:endParaRPr>
          </a:p>
        </p:txBody>
      </p:sp>
    </p:spTree>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1" cy="1"/>
          <a:chOff x="0" y="0"/>
          <a:chExt cx="1" cy="1"/>
        </a:xfrm>
      </p:grpSpPr>
      <p:sp>
        <p:nvSpPr>
          <p:cNvPr id="161" name="Conclusion Panel"/>
          <p:cNvSpPr/>
          <p:nvPr/>
        </p:nvSpPr>
        <p:spPr>
          <a:xfrm>
            <a:off x="9454896" y="3814981"/>
            <a:ext cx="2209204" cy="2302354"/>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2" name="Shape 0"/>
          <p:cNvSpPr/>
          <p:nvPr/>
        </p:nvSpPr>
        <p:spPr>
          <a:xfrm>
            <a:off x="0" y="0"/>
            <a:ext cx="1762188" cy="6857640"/>
          </a:xfrm>
          <a:prstGeom prst="rect">
            <a:avLst/>
          </a:prstGeom>
          <a:solidFill>
            <a:srgbClr val="073B70"/>
          </a:solidFill>
          <a:ln w="12700">
            <a:solidFill>
              <a:srgbClr val="073B70"/>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defRPr>
                <a:latin typeface="Calibri" panose="020F0502020204030204"/>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58" name="Text 6"/>
          <p:cNvSpPr/>
          <p:nvPr/>
        </p:nvSpPr>
        <p:spPr>
          <a:xfrm>
            <a:off x="304800" y="350050"/>
            <a:ext cx="11887200" cy="662376"/>
          </a:xfrm>
          <a:prstGeom prst="rect">
            <a:avLst/>
          </a:prstGeom>
          <a:solidFill>
            <a:srgbClr val="F58220"/>
          </a:solidFill>
          <a:ln w="0">
            <a:noFill/>
          </a:ln>
        </p:spPr>
        <p:style>
          <a:lnRef idx="0">
            <a:scrgbClr r="0" g="0" b="0"/>
          </a:lnRef>
          <a:fillRef idx="0">
            <a:scrgbClr r="0" g="0" b="0"/>
          </a:fillRef>
          <a:effectRef idx="0">
            <a:scrgbClr r="0" g="0" b="0"/>
          </a:effectRef>
          <a:fontRef idx="minor"/>
        </p:style>
        <p:txBody>
          <a:bodyPr lIns="1874519" tIns="0" rIns="0" bIns="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latin typeface="Calibri" panose="020F0502020204030204"/>
              </a:defRPr>
            </a:pPr>
            <a:r>
              <a:rPr kumimoji="0" lang="el-GR" sz="2400" b="1" i="0" u="none" strike="noStrike" kern="1200" cap="none" spc="0" normalizeH="0" baseline="0" noProof="0" dirty="0">
                <a:ln>
                  <a:noFill/>
                </a:ln>
                <a:solidFill>
                  <a:srgbClr val="FFFFFF"/>
                </a:solidFill>
                <a:effectLst/>
                <a:uLnTx/>
                <a:uFillTx/>
                <a:latin typeface="Calibri" panose="020F0502020204030204"/>
                <a:ea typeface="+mn-ea"/>
                <a:cs typeface="+mn-cs"/>
              </a:rPr>
              <a:t>Κλάδος δραστηριοποίησης</a:t>
            </a:r>
            <a:endParaRPr kumimoji="0" lang="en-US" sz="19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54" name="Text 2"/>
          <p:cNvSpPr/>
          <p:nvPr/>
        </p:nvSpPr>
        <p:spPr>
          <a:xfrm>
            <a:off x="710780" y="1419282"/>
            <a:ext cx="766763" cy="504496"/>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latin typeface="Calibri" panose="020F0502020204030204"/>
              </a:defRPr>
            </a:pPr>
            <a:r>
              <a:rPr kumimoji="0" lang="en-US" sz="1000" b="1" i="0" u="none" strike="noStrike" kern="1200" cap="none" spc="99" normalizeH="0" baseline="0" noProof="0">
                <a:ln>
                  <a:noFill/>
                </a:ln>
                <a:solidFill>
                  <a:srgbClr val="F58220"/>
                </a:solidFill>
                <a:effectLst/>
                <a:uLnTx/>
                <a:uFillTx/>
                <a:latin typeface="Calibri" panose="020F0502020204030204"/>
                <a:ea typeface="+mn-ea"/>
                <a:cs typeface="+mn-cs"/>
              </a:rPr>
              <a:t>CREDIT RISK SURVEY | CYPRUS</a:t>
            </a:r>
            <a:endParaRPr kumimoji="0" lang="en-US" sz="1000" b="0" i="0" u="none" strike="noStrike" kern="1200" cap="none" spc="0" normalizeH="0" baseline="0" noProof="0">
              <a:ln>
                <a:noFill/>
              </a:ln>
              <a:solidFill>
                <a:srgbClr val="000000"/>
              </a:solidFill>
              <a:effectLst/>
              <a:uLnTx/>
              <a:uFillTx/>
              <a:latin typeface="Arial" panose="020B0604020202020204"/>
              <a:ea typeface="+mn-ea"/>
              <a:cs typeface="+mn-cs"/>
            </a:endParaRPr>
          </a:p>
        </p:txBody>
      </p:sp>
      <p:graphicFrame>
        <p:nvGraphicFramePr>
          <p:cNvPr id="160" name="Chart 159" descr="Chart"/>
          <p:cNvGraphicFramePr>
            <a:graphicFrameLocks noGrp="1"/>
          </p:cNvGraphicFramePr>
          <p:nvPr/>
        </p:nvGraphicFramePr>
        <p:xfrm>
          <a:off x="2224622" y="1094561"/>
          <a:ext cx="8841888" cy="5517752"/>
        </p:xfrm>
        <a:graphic>
          <a:graphicData uri="http://schemas.openxmlformats.org/drawingml/2006/chart">
            <c:chart xmlns:c="http://schemas.openxmlformats.org/drawingml/2006/chart" xmlns:r="http://schemas.openxmlformats.org/officeDocument/2006/relationships" r:id="rId1"/>
          </a:graphicData>
        </a:graphic>
      </p:graphicFrame>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8944" y="5917454"/>
            <a:ext cx="1034915" cy="456719"/>
          </a:xfrm>
          <a:prstGeom prst="rect">
            <a:avLst/>
          </a:prstGeom>
        </p:spPr>
      </p:pic>
      <p:sp>
        <p:nvSpPr>
          <p:cNvPr id="4" name="Συνοπτικό συμπέρασμα"/>
          <p:cNvSpPr txBox="1"/>
          <p:nvPr/>
        </p:nvSpPr>
        <p:spPr>
          <a:xfrm>
            <a:off x="9822789" y="4187943"/>
            <a:ext cx="1706155" cy="1492716"/>
          </a:xfrm>
          <a:prstGeom prst="rect">
            <a:avLst/>
          </a:prstGeom>
          <a:noFill/>
          <a:ln>
            <a:noFill/>
          </a:ln>
        </p:spPr>
        <p:txBody>
          <a:bodyPr wrap="square" lIns="0" tIns="0" rIns="0" bIns="0" anchor="t">
            <a:spAutoFit/>
          </a:bodyPr>
          <a:lstStyle/>
          <a:p>
            <a:pPr algn="l">
              <a:spcBef>
                <a:spcPts val="1800"/>
              </a:spcBef>
              <a:spcAft>
                <a:spcPts val="0"/>
              </a:spcAft>
            </a:pPr>
            <a:r>
              <a:rPr lang="el-GR" sz="1200" b="1" dirty="0">
                <a:solidFill>
                  <a:srgbClr val="F58220"/>
                </a:solidFill>
                <a:latin typeface="Calibri" panose="020F0502020204030204"/>
              </a:rPr>
              <a:t>ΚΥΡΙΟ ΣΥΜΠΕΡΑΣΜΑ</a:t>
            </a:r>
            <a:endParaRPr lang="el-GR" sz="1200" b="1" dirty="0">
              <a:solidFill>
                <a:srgbClr val="F58220"/>
              </a:solidFill>
              <a:latin typeface="Calibri" panose="020F0502020204030204"/>
            </a:endParaRPr>
          </a:p>
          <a:p>
            <a:pPr algn="l">
              <a:lnSpc>
                <a:spcPct val="100000"/>
              </a:lnSpc>
              <a:spcBef>
                <a:spcPts val="1800"/>
              </a:spcBef>
              <a:spcAft>
                <a:spcPts val="0"/>
              </a:spcAft>
            </a:pPr>
            <a:r>
              <a:rPr lang="el-GR" sz="1400" dirty="0">
                <a:solidFill>
                  <a:srgbClr val="5A5F64"/>
                </a:solidFill>
                <a:latin typeface="Calibri" panose="020F0502020204030204"/>
              </a:rPr>
              <a:t>Η σύνθεση του δείγματος αντανακλά σε μεγάλο βαθμό τη δομή της κυπριακής οικονομίας.</a:t>
            </a:r>
            <a:endParaRPr lang="el-GR" sz="1400" dirty="0">
              <a:solidFill>
                <a:srgbClr val="5A5F64"/>
              </a:solidFill>
              <a:latin typeface="Calibri" panose="020F0502020204030204"/>
            </a:endParaRPr>
          </a:p>
        </p:txBody>
      </p:sp>
      <p:sp>
        <p:nvSpPr>
          <p:cNvPr id="5" name="Conclusion Baseline"/>
          <p:cNvSpPr/>
          <p:nvPr/>
        </p:nvSpPr>
        <p:spPr>
          <a:xfrm>
            <a:off x="9454896" y="6227568"/>
            <a:ext cx="2209204" cy="94178"/>
          </a:xfrm>
          <a:prstGeom prst="rect">
            <a:avLst/>
          </a:prstGeom>
          <a:solidFill>
            <a:srgbClr val="073B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1" cy="1"/>
          <a:chOff x="0" y="0"/>
          <a:chExt cx="1" cy="1"/>
        </a:xfrm>
      </p:grpSpPr>
      <p:sp>
        <p:nvSpPr>
          <p:cNvPr id="2" name="Rectangle 1"/>
          <p:cNvSpPr/>
          <p:nvPr/>
        </p:nvSpPr>
        <p:spPr>
          <a:xfrm>
            <a:off x="9454896" y="0"/>
            <a:ext cx="2209204" cy="6117336"/>
          </a:xfrm>
          <a:prstGeom prst="rect">
            <a:avLst/>
          </a:prstGeom>
          <a:solidFill>
            <a:schemeClr val="bg1">
              <a:lumMod val="95000"/>
            </a:schemeClr>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7" name="Shape 0"/>
          <p:cNvSpPr/>
          <p:nvPr/>
        </p:nvSpPr>
        <p:spPr>
          <a:xfrm>
            <a:off x="0" y="0"/>
            <a:ext cx="1762188" cy="6857640"/>
          </a:xfrm>
          <a:prstGeom prst="rect">
            <a:avLst/>
          </a:prstGeom>
          <a:solidFill>
            <a:srgbClr val="073B70"/>
          </a:solidFill>
          <a:ln w="12700">
            <a:solidFill>
              <a:srgbClr val="073B70"/>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a:tabLst>
                <a:tab pos="0" algn="l"/>
              </a:tabLst>
              <a:defRPr>
                <a:latin typeface="Calibri" panose="020F0502020204030204"/>
              </a:defRPr>
            </a:pPr>
            <a:r>
              <a:rPr lang="en-US" b="1">
                <a:solidFill>
                  <a:srgbClr val="073B70"/>
                </a:solidFill>
                <a:latin typeface="Calibri" panose="020F0502020204030204" pitchFamily="34" charset="0"/>
                <a:ea typeface="Calibri" panose="020F0502020204030204" pitchFamily="34" charset="0"/>
                <a:cs typeface="Calibri" panose="020F0502020204030204" pitchFamily="34" charset="0"/>
              </a:rPr>
              <a:t>ρμογή πρακτικών διαχείρισης πιστωτικής πολιτικής</a:t>
            </a: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23" name="Text 6"/>
          <p:cNvSpPr/>
          <p:nvPr/>
        </p:nvSpPr>
        <p:spPr>
          <a:xfrm>
            <a:off x="304800" y="350050"/>
            <a:ext cx="11887200" cy="662376"/>
          </a:xfrm>
          <a:prstGeom prst="rect">
            <a:avLst/>
          </a:prstGeom>
          <a:solidFill>
            <a:srgbClr val="F58220"/>
          </a:solidFill>
          <a:ln w="0">
            <a:noFill/>
          </a:ln>
        </p:spPr>
        <p:style>
          <a:lnRef idx="0">
            <a:scrgbClr r="0" g="0" b="0"/>
          </a:lnRef>
          <a:fillRef idx="0">
            <a:scrgbClr r="0" g="0" b="0"/>
          </a:fillRef>
          <a:effectRef idx="0">
            <a:scrgbClr r="0" g="0" b="0"/>
          </a:effectRef>
          <a:fontRef idx="minor"/>
        </p:style>
        <p:txBody>
          <a:bodyPr lIns="1874519" tIns="0" rIns="0" bIns="0" anchor="ctr">
            <a:normAutofit/>
          </a:bodyPr>
          <a:lstStyle/>
          <a:p>
            <a:pPr>
              <a:tabLst>
                <a:tab pos="0" algn="l"/>
              </a:tabLst>
              <a:defRPr>
                <a:latin typeface="Calibri" panose="020F0502020204030204"/>
              </a:defRPr>
            </a:pPr>
            <a:r>
              <a:rPr lang="el-GR" sz="2400" b="1" dirty="0">
                <a:solidFill>
                  <a:srgbClr val="FFFFFF"/>
                </a:solidFill>
                <a:latin typeface="Calibri" panose="020F0502020204030204" pitchFamily="34" charset="0"/>
                <a:ea typeface="Calibri" panose="020F0502020204030204" pitchFamily="34" charset="0"/>
                <a:cs typeface="Calibri" panose="020F0502020204030204" pitchFamily="34" charset="0"/>
              </a:rPr>
              <a:t>Βαθμός ε</a:t>
            </a:r>
            <a:r>
              <a:rPr lang="en-US" sz="2400" b="1" u="none" strike="noStrike" dirty="0">
                <a:solidFill>
                  <a:srgbClr val="FFFFFF"/>
                </a:solidFill>
                <a:effectLst/>
                <a:uFillTx/>
                <a:latin typeface="Calibri" panose="020F0502020204030204" pitchFamily="34" charset="0"/>
                <a:ea typeface="Calibri" panose="020F0502020204030204" pitchFamily="34" charset="0"/>
                <a:cs typeface="Calibri" panose="020F0502020204030204" pitchFamily="34" charset="0"/>
              </a:rPr>
              <a:t>φα</a:t>
            </a:r>
            <a:r>
              <a:rPr lang="en-US" sz="2400" b="1" u="none" strike="noStrike" dirty="0" err="1">
                <a:solidFill>
                  <a:srgbClr val="FFFFFF"/>
                </a:solidFill>
                <a:effectLst/>
                <a:uFillTx/>
                <a:latin typeface="Calibri" panose="020F0502020204030204" pitchFamily="34" charset="0"/>
                <a:ea typeface="Calibri" panose="020F0502020204030204" pitchFamily="34" charset="0"/>
                <a:cs typeface="Calibri" panose="020F0502020204030204" pitchFamily="34" charset="0"/>
              </a:rPr>
              <a:t>ρμογή</a:t>
            </a:r>
            <a:r>
              <a:rPr lang="el-GR" sz="2400" b="1" u="none" strike="noStrike" dirty="0">
                <a:solidFill>
                  <a:srgbClr val="FFFFFF"/>
                </a:solidFill>
                <a:effectLst/>
                <a:uFillTx/>
                <a:latin typeface="Calibri" panose="020F0502020204030204" pitchFamily="34" charset="0"/>
                <a:ea typeface="Calibri" panose="020F0502020204030204" pitchFamily="34" charset="0"/>
                <a:cs typeface="Calibri" panose="020F0502020204030204" pitchFamily="34" charset="0"/>
              </a:rPr>
              <a:t>ς</a:t>
            </a:r>
            <a:r>
              <a:rPr lang="en-US" sz="2400" b="1" u="none" strike="noStrike" dirty="0">
                <a:solidFill>
                  <a:srgbClr val="FFFFFF"/>
                </a:solidFill>
                <a:effectLst/>
                <a:uFillTx/>
                <a:latin typeface="Calibri" panose="020F0502020204030204" pitchFamily="34" charset="0"/>
                <a:ea typeface="Calibri" panose="020F0502020204030204" pitchFamily="34" charset="0"/>
                <a:cs typeface="Calibri" panose="020F0502020204030204" pitchFamily="34" charset="0"/>
              </a:rPr>
              <a:t> πρακτικών διαχείρισης πιστωτικής πολιτικής</a:t>
            </a:r>
            <a:endParaRPr lang="en-US" sz="2400" b="1" u="none" strike="noStrike" dirty="0">
              <a:solidFill>
                <a:srgbClr val="000000"/>
              </a:solidFill>
              <a:effectLst/>
              <a:uFillTx/>
              <a:latin typeface="Calibri" panose="020F0502020204030204" pitchFamily="34" charset="0"/>
              <a:ea typeface="Calibri" panose="020F0502020204030204" pitchFamily="34" charset="0"/>
              <a:cs typeface="Calibri" panose="020F0502020204030204" pitchFamily="34" charset="0"/>
            </a:endParaRPr>
          </a:p>
        </p:txBody>
      </p:sp>
      <p:sp>
        <p:nvSpPr>
          <p:cNvPr id="3" name="TextBox 2"/>
          <p:cNvSpPr txBox="1"/>
          <p:nvPr/>
        </p:nvSpPr>
        <p:spPr>
          <a:xfrm>
            <a:off x="710780" y="263563"/>
            <a:ext cx="1371239" cy="830997"/>
          </a:xfrm>
          <a:prstGeom prst="rect">
            <a:avLst/>
          </a:prstGeom>
          <a:noFill/>
        </p:spPr>
        <p:txBody>
          <a:bodyPr wrap="square">
            <a:spAutoFit/>
          </a:bodyPr>
          <a:lstStyle/>
          <a:p>
            <a:pPr>
              <a:defRPr>
                <a:latin typeface="Calibri" panose="020F0502020204030204"/>
              </a:defRPr>
            </a:pPr>
            <a:r>
              <a:rPr lang="en-US" sz="4800" u="none" strike="noStrike">
                <a:solidFill>
                  <a:schemeClr val="bg1"/>
                </a:solidFill>
                <a:effectLst/>
                <a:uFillTx/>
                <a:latin typeface="Calibri" panose="020F0502020204030204" pitchFamily="34" charset="0"/>
                <a:ea typeface="Calibri" panose="020F0502020204030204" pitchFamily="34" charset="0"/>
                <a:cs typeface="Calibri" panose="020F0502020204030204" pitchFamily="34" charset="0"/>
              </a:rPr>
              <a:t>1. </a:t>
            </a:r>
            <a:endParaRPr lang="en-US" sz="480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9" name="Text 2"/>
          <p:cNvSpPr/>
          <p:nvPr/>
        </p:nvSpPr>
        <p:spPr>
          <a:xfrm>
            <a:off x="710780" y="1419282"/>
            <a:ext cx="766763" cy="504496"/>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defRPr>
                <a:latin typeface="Calibri" panose="020F0502020204030204"/>
              </a:defRPr>
            </a:pPr>
            <a:r>
              <a:rPr lang="en-US" sz="1000" b="1" u="none" strike="noStrike" spc="99" dirty="0">
                <a:solidFill>
                  <a:srgbClr val="F58220"/>
                </a:solidFill>
                <a:effectLst/>
                <a:uFillTx/>
                <a:latin typeface="Calibri" panose="020F0502020204030204"/>
              </a:rPr>
              <a:t>CREDIT RISK SURVEY | CYPRUS</a:t>
            </a:r>
            <a:endParaRPr lang="en-US" sz="1000" u="none" strike="noStrike" dirty="0">
              <a:solidFill>
                <a:srgbClr val="000000"/>
              </a:solidFill>
              <a:effectLst/>
              <a:uFillTx/>
              <a:latin typeface="Arial" panose="020B0604020202020204"/>
            </a:endParaRPr>
          </a:p>
        </p:txBody>
      </p:sp>
      <p:graphicFrame>
        <p:nvGraphicFramePr>
          <p:cNvPr id="25" name="Chart 0" descr="Chart"/>
          <p:cNvGraphicFramePr/>
          <p:nvPr/>
        </p:nvGraphicFramePr>
        <p:xfrm>
          <a:off x="2235475" y="1134661"/>
          <a:ext cx="7629146" cy="5239512"/>
        </p:xfrm>
        <a:graphic>
          <a:graphicData uri="http://schemas.openxmlformats.org/drawingml/2006/chart">
            <c:chart xmlns:c="http://schemas.openxmlformats.org/drawingml/2006/chart" xmlns:r="http://schemas.openxmlformats.org/officeDocument/2006/relationships" r:id="rId1"/>
          </a:graphicData>
        </a:graphic>
      </p:graphicFrame>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8944" y="5917454"/>
            <a:ext cx="1034915" cy="456719"/>
          </a:xfrm>
          <a:prstGeom prst="rect">
            <a:avLst/>
          </a:prstGeom>
        </p:spPr>
      </p:pic>
      <p:sp>
        <p:nvSpPr>
          <p:cNvPr id="26" name="Συνοπτικό συμπέρασμα"/>
          <p:cNvSpPr txBox="1"/>
          <p:nvPr/>
        </p:nvSpPr>
        <p:spPr>
          <a:xfrm>
            <a:off x="9818009" y="1419282"/>
            <a:ext cx="1706078" cy="4406334"/>
          </a:xfrm>
          <a:prstGeom prst="rect">
            <a:avLst/>
          </a:prstGeom>
          <a:noFill/>
          <a:ln>
            <a:noFill/>
          </a:ln>
        </p:spPr>
        <p:txBody>
          <a:bodyPr wrap="square" lIns="0" tIns="0" rIns="0" bIns="0" anchor="t">
            <a:spAutoFit/>
          </a:bodyPr>
          <a:lstStyle/>
          <a:p>
            <a:pPr algn="l">
              <a:lnSpc>
                <a:spcPct val="100000"/>
              </a:lnSpc>
              <a:spcBef>
                <a:spcPts val="0"/>
              </a:spcBef>
              <a:spcAft>
                <a:spcPts val="0"/>
              </a:spcAft>
            </a:pPr>
            <a:r>
              <a:rPr lang="el-GR" sz="1200" b="1" dirty="0">
                <a:solidFill>
                  <a:srgbClr val="F58220"/>
                </a:solidFill>
                <a:latin typeface="Calibri" panose="020F0502020204030204"/>
              </a:rPr>
              <a:t>ΚΥΡΙΟ  ΣΥΜΠΕΡΑΣΜΑ</a:t>
            </a:r>
            <a:endParaRPr lang="el-GR" sz="1200" b="1" dirty="0">
              <a:solidFill>
                <a:srgbClr val="F58220"/>
              </a:solidFill>
              <a:latin typeface="Calibri" panose="020F0502020204030204"/>
            </a:endParaRPr>
          </a:p>
          <a:p>
            <a:pPr algn="l">
              <a:lnSpc>
                <a:spcPct val="100000"/>
              </a:lnSpc>
              <a:spcBef>
                <a:spcPts val="1200"/>
              </a:spcBef>
              <a:spcAft>
                <a:spcPts val="0"/>
              </a:spcAft>
            </a:pPr>
            <a:r>
              <a:rPr lang="el-GR" sz="3400" b="1" dirty="0">
                <a:solidFill>
                  <a:srgbClr val="073B70"/>
                </a:solidFill>
                <a:latin typeface="Calibri" panose="020F0502020204030204"/>
              </a:rPr>
              <a:t>70%</a:t>
            </a:r>
            <a:endParaRPr lang="el-GR" sz="3400" b="1" dirty="0">
              <a:solidFill>
                <a:srgbClr val="073B70"/>
              </a:solidFill>
              <a:latin typeface="Calibri" panose="020F0502020204030204"/>
            </a:endParaRPr>
          </a:p>
          <a:p>
            <a:pPr algn="l">
              <a:lnSpc>
                <a:spcPct val="100000"/>
              </a:lnSpc>
              <a:spcBef>
                <a:spcPts val="0"/>
              </a:spcBef>
              <a:spcAft>
                <a:spcPts val="0"/>
              </a:spcAft>
            </a:pPr>
            <a:r>
              <a:rPr lang="el-GR" sz="1400" b="1" dirty="0">
                <a:solidFill>
                  <a:srgbClr val="5A5F64"/>
                </a:solidFill>
                <a:latin typeface="Calibri" panose="020F0502020204030204"/>
              </a:rPr>
              <a:t>συστηματική παρακολούθηση</a:t>
            </a:r>
            <a:endParaRPr lang="el-GR" sz="1400" b="1" dirty="0">
              <a:solidFill>
                <a:srgbClr val="5A5F64"/>
              </a:solidFill>
              <a:latin typeface="Calibri" panose="020F0502020204030204"/>
            </a:endParaRPr>
          </a:p>
          <a:p>
            <a:pPr algn="l">
              <a:lnSpc>
                <a:spcPct val="100000"/>
              </a:lnSpc>
              <a:spcBef>
                <a:spcPts val="1600"/>
              </a:spcBef>
              <a:spcAft>
                <a:spcPts val="0"/>
              </a:spcAft>
            </a:pPr>
            <a:r>
              <a:rPr lang="el-GR" sz="3400" b="1" dirty="0">
                <a:solidFill>
                  <a:srgbClr val="F58220"/>
                </a:solidFill>
                <a:latin typeface="Calibri" panose="020F0502020204030204"/>
              </a:rPr>
              <a:t>45%</a:t>
            </a:r>
            <a:endParaRPr lang="el-GR" sz="3400" b="1" dirty="0">
              <a:solidFill>
                <a:srgbClr val="F58220"/>
              </a:solidFill>
              <a:latin typeface="Calibri" panose="020F0502020204030204"/>
            </a:endParaRPr>
          </a:p>
          <a:p>
            <a:pPr algn="l">
              <a:lnSpc>
                <a:spcPct val="100000"/>
              </a:lnSpc>
              <a:spcBef>
                <a:spcPts val="0"/>
              </a:spcBef>
              <a:spcAft>
                <a:spcPts val="0"/>
              </a:spcAft>
            </a:pPr>
            <a:r>
              <a:rPr lang="el-GR" sz="1400" b="1" dirty="0">
                <a:solidFill>
                  <a:srgbClr val="5A5F64"/>
                </a:solidFill>
                <a:latin typeface="Calibri" panose="020F0502020204030204"/>
              </a:rPr>
              <a:t>ετήσια αναθεώρηση</a:t>
            </a:r>
            <a:endParaRPr lang="el-GR" sz="1400" b="1" dirty="0">
              <a:solidFill>
                <a:srgbClr val="5A5F64"/>
              </a:solidFill>
              <a:latin typeface="Calibri" panose="020F0502020204030204"/>
            </a:endParaRPr>
          </a:p>
          <a:p>
            <a:pPr algn="l">
              <a:lnSpc>
                <a:spcPct val="100000"/>
              </a:lnSpc>
              <a:spcBef>
                <a:spcPts val="1800"/>
              </a:spcBef>
              <a:spcAft>
                <a:spcPts val="0"/>
              </a:spcAft>
            </a:pPr>
            <a:r>
              <a:rPr lang="el-GR" sz="1400" dirty="0">
                <a:solidFill>
                  <a:srgbClr val="5A5F64"/>
                </a:solidFill>
                <a:latin typeface="Calibri" panose="020F0502020204030204"/>
              </a:rPr>
              <a:t>Οι περισσότερες επιχειρήσεις έχουν ενσωματώσει βασικές πρακτικές διαχείρισης πιστωτικού κινδύνου, με διαφορετικό όμως βαθμό τυποποίησης και συχνότητας εφαρμογής</a:t>
            </a:r>
            <a:endParaRPr lang="el-GR" sz="1400" b="0" dirty="0">
              <a:solidFill>
                <a:srgbClr val="5A5F64"/>
              </a:solidFill>
              <a:latin typeface="Calibri" panose="020F0502020204030204"/>
            </a:endParaRPr>
          </a:p>
        </p:txBody>
      </p:sp>
      <p:sp>
        <p:nvSpPr>
          <p:cNvPr id="7" name="Conclusion Baseline"/>
          <p:cNvSpPr/>
          <p:nvPr/>
        </p:nvSpPr>
        <p:spPr>
          <a:xfrm>
            <a:off x="9454896" y="6227568"/>
            <a:ext cx="2209204" cy="94178"/>
          </a:xfrm>
          <a:prstGeom prst="rect">
            <a:avLst/>
          </a:prstGeom>
          <a:solidFill>
            <a:srgbClr val="073B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1" cy="1"/>
          <a:chOff x="0" y="0"/>
          <a:chExt cx="1" cy="1"/>
        </a:xfrm>
      </p:grpSpPr>
      <p:sp>
        <p:nvSpPr>
          <p:cNvPr id="26" name="Shape 0"/>
          <p:cNvSpPr/>
          <p:nvPr/>
        </p:nvSpPr>
        <p:spPr>
          <a:xfrm>
            <a:off x="0" y="0"/>
            <a:ext cx="1762188" cy="6857640"/>
          </a:xfrm>
          <a:prstGeom prst="rect">
            <a:avLst/>
          </a:prstGeom>
          <a:solidFill>
            <a:srgbClr val="073B70"/>
          </a:solidFill>
          <a:ln w="12700">
            <a:solidFill>
              <a:srgbClr val="073B70"/>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a:defRPr>
                <a:latin typeface="Calibri" panose="020F0502020204030204"/>
              </a:defRPr>
            </a:pPr>
            <a:endParaRPr lang="en-US"/>
          </a:p>
        </p:txBody>
      </p:sp>
      <p:sp>
        <p:nvSpPr>
          <p:cNvPr id="32" name="Text 6"/>
          <p:cNvSpPr/>
          <p:nvPr/>
        </p:nvSpPr>
        <p:spPr>
          <a:xfrm>
            <a:off x="304800" y="350050"/>
            <a:ext cx="11887200" cy="662376"/>
          </a:xfrm>
          <a:prstGeom prst="rect">
            <a:avLst/>
          </a:prstGeom>
          <a:solidFill>
            <a:srgbClr val="F58220"/>
          </a:solidFill>
          <a:ln w="0">
            <a:noFill/>
          </a:ln>
        </p:spPr>
        <p:style>
          <a:lnRef idx="0">
            <a:scrgbClr r="0" g="0" b="0"/>
          </a:lnRef>
          <a:fillRef idx="0">
            <a:scrgbClr r="0" g="0" b="0"/>
          </a:fillRef>
          <a:effectRef idx="0">
            <a:scrgbClr r="0" g="0" b="0"/>
          </a:effectRef>
          <a:fontRef idx="minor"/>
        </p:style>
        <p:txBody>
          <a:bodyPr wrap="none" lIns="1874519" tIns="0" rIns="0" bIns="0" anchor="ctr">
            <a:noAutofit/>
          </a:bodyPr>
          <a:lstStyle/>
          <a:p>
            <a:pPr defTabSz="914400">
              <a:lnSpc>
                <a:spcPct val="100000"/>
              </a:lnSpc>
              <a:tabLst>
                <a:tab pos="0" algn="l"/>
              </a:tabLst>
              <a:defRPr>
                <a:latin typeface="Calibri" panose="020F0502020204030204"/>
              </a:defRPr>
            </a:pPr>
            <a:r>
              <a:rPr lang="el-GR" sz="2200" b="1">
                <a:solidFill>
                  <a:srgbClr val="FFFFFF"/>
                </a:solidFill>
                <a:latin typeface="Calibri" panose="020F0502020204030204"/>
              </a:rPr>
              <a:t>Β</a:t>
            </a:r>
            <a:r>
              <a:rPr lang="el-GR" sz="2200" b="1" u="none">
                <a:solidFill>
                  <a:srgbClr val="FFFFFF"/>
                </a:solidFill>
                <a:latin typeface="Calibri" panose="020F0502020204030204"/>
              </a:rPr>
              <a:t>αθμός εφαρμογής διαδικασιών παρακολούθησης </a:t>
            </a:r>
            <a:r>
              <a:rPr lang="en-US" sz="2200" b="1" u="none">
                <a:solidFill>
                  <a:srgbClr val="FFFFFF"/>
                </a:solidFill>
                <a:latin typeface="Calibri" panose="020F0502020204030204"/>
              </a:rPr>
              <a:t>&amp;</a:t>
            </a:r>
            <a:r>
              <a:rPr lang="el-GR" sz="2200" b="1" u="none">
                <a:solidFill>
                  <a:srgbClr val="FFFFFF"/>
                </a:solidFill>
                <a:latin typeface="Calibri" panose="020F0502020204030204"/>
              </a:rPr>
              <a:t> διαχείρισης</a:t>
            </a:r>
            <a:r>
              <a:rPr lang="en-US" sz="2200" b="1" u="none">
                <a:solidFill>
                  <a:srgbClr val="FFFFFF"/>
                </a:solidFill>
                <a:latin typeface="Calibri" panose="020F0502020204030204"/>
              </a:rPr>
              <a:t> </a:t>
            </a:r>
            <a:r>
              <a:rPr lang="el-GR" sz="2200" b="1" u="none">
                <a:solidFill>
                  <a:srgbClr val="FFFFFF"/>
                </a:solidFill>
                <a:latin typeface="Calibri" panose="020F0502020204030204"/>
              </a:rPr>
              <a:t>καθυστερήσεων</a:t>
            </a:r>
            <a:endParaRPr lang="en-US" sz="2200" b="0" u="none" strike="noStrike" dirty="0">
              <a:solidFill>
                <a:srgbClr val="000000"/>
              </a:solidFill>
              <a:effectLst/>
              <a:uFillTx/>
              <a:latin typeface="Arial" panose="020B0604020202020204"/>
            </a:endParaRPr>
          </a:p>
        </p:txBody>
      </p:sp>
      <p:sp>
        <p:nvSpPr>
          <p:cNvPr id="29" name="Text 3"/>
          <p:cNvSpPr/>
          <p:nvPr/>
        </p:nvSpPr>
        <p:spPr>
          <a:xfrm>
            <a:off x="710780" y="263563"/>
            <a:ext cx="1371239" cy="830997"/>
          </a:xfrm>
          <a:prstGeom prst="rect">
            <a:avLst/>
          </a:prstGeom>
          <a:noFill/>
          <a:ln w="0">
            <a:noFill/>
          </a:ln>
        </p:spPr>
        <p:style>
          <a:lnRef idx="0">
            <a:scrgbClr r="0" g="0" b="0"/>
          </a:lnRef>
          <a:fillRef idx="0">
            <a:scrgbClr r="0" g="0" b="0"/>
          </a:fillRef>
          <a:effectRef idx="0">
            <a:scrgbClr r="0" g="0" b="0"/>
          </a:effectRef>
          <a:fontRef idx="minor"/>
        </p:style>
        <p:txBody>
          <a:bodyPr wrap="square">
            <a:normAutofit/>
          </a:bodyPr>
          <a:lstStyle/>
          <a:p>
            <a:pPr defTabSz="914400">
              <a:tabLst>
                <a:tab pos="0" algn="l"/>
              </a:tabLst>
              <a:defRPr>
                <a:latin typeface="Calibri" panose="020F0502020204030204"/>
              </a:defRPr>
            </a:pPr>
            <a:r>
              <a:rPr lang="en-US" sz="4800" u="none">
                <a:solidFill>
                  <a:schemeClr val="bg1"/>
                </a:solidFill>
                <a:latin typeface="Calibri" panose="020F0502020204030204"/>
              </a:rPr>
              <a:t>2. </a:t>
            </a:r>
            <a:endParaRPr lang="en-US" sz="2100" b="0" u="none" strike="noStrike">
              <a:solidFill>
                <a:srgbClr val="000000"/>
              </a:solidFill>
              <a:effectLst/>
              <a:uFillTx/>
              <a:latin typeface="Arial" panose="020B0604020202020204"/>
            </a:endParaRPr>
          </a:p>
        </p:txBody>
      </p:sp>
      <p:sp>
        <p:nvSpPr>
          <p:cNvPr id="28" name="Text 2"/>
          <p:cNvSpPr/>
          <p:nvPr/>
        </p:nvSpPr>
        <p:spPr>
          <a:xfrm>
            <a:off x="710780" y="1419282"/>
            <a:ext cx="766763" cy="504496"/>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defRPr>
                <a:latin typeface="Calibri" panose="020F0502020204030204"/>
              </a:defRPr>
            </a:pPr>
            <a:r>
              <a:rPr lang="en-US" sz="1000" b="1" u="none" strike="noStrike" spc="99">
                <a:solidFill>
                  <a:srgbClr val="F58220"/>
                </a:solidFill>
                <a:effectLst/>
                <a:uFillTx/>
                <a:latin typeface="Calibri" panose="020F0502020204030204"/>
              </a:rPr>
              <a:t>CREDIT RISK SURVEY | CYPRUS</a:t>
            </a:r>
            <a:endParaRPr lang="en-US" sz="1000" b="0" u="none" strike="noStrike">
              <a:solidFill>
                <a:srgbClr val="000000"/>
              </a:solidFill>
              <a:effectLst/>
              <a:uFillTx/>
              <a:latin typeface="Arial" panose="020B0604020202020204"/>
            </a:endParaRPr>
          </a:p>
        </p:txBody>
      </p:sp>
      <p:graphicFrame>
        <p:nvGraphicFramePr>
          <p:cNvPr id="34" name="Chart 0" descr="Chart"/>
          <p:cNvGraphicFramePr/>
          <p:nvPr/>
        </p:nvGraphicFramePr>
        <p:xfrm>
          <a:off x="2235475" y="1268438"/>
          <a:ext cx="7629146" cy="5239512"/>
        </p:xfrm>
        <a:graphic>
          <a:graphicData uri="http://schemas.openxmlformats.org/drawingml/2006/chart">
            <c:chart xmlns:c="http://schemas.openxmlformats.org/drawingml/2006/chart" xmlns:r="http://schemas.openxmlformats.org/officeDocument/2006/relationships" r:id="rId1"/>
          </a:graphicData>
        </a:graphic>
      </p:graphicFrame>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8944" y="5917454"/>
            <a:ext cx="1034915" cy="456719"/>
          </a:xfrm>
          <a:prstGeom prst="rect">
            <a:avLst/>
          </a:prstGeom>
        </p:spPr>
      </p:pic>
      <p:sp>
        <p:nvSpPr>
          <p:cNvPr id="4" name="Conclusion Panel"/>
          <p:cNvSpPr/>
          <p:nvPr/>
        </p:nvSpPr>
        <p:spPr>
          <a:xfrm>
            <a:off x="9454896" y="3558969"/>
            <a:ext cx="2209204" cy="2558366"/>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nclusion Baseline"/>
          <p:cNvSpPr/>
          <p:nvPr/>
        </p:nvSpPr>
        <p:spPr>
          <a:xfrm>
            <a:off x="9454896" y="6227568"/>
            <a:ext cx="2209204" cy="94178"/>
          </a:xfrm>
          <a:prstGeom prst="rect">
            <a:avLst/>
          </a:prstGeom>
          <a:solidFill>
            <a:srgbClr val="073B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Συνοπτικό συμπέρασμα"/>
          <p:cNvSpPr txBox="1"/>
          <p:nvPr/>
        </p:nvSpPr>
        <p:spPr>
          <a:xfrm>
            <a:off x="9725587" y="3814981"/>
            <a:ext cx="1790338" cy="2693045"/>
          </a:xfrm>
          <a:prstGeom prst="rect">
            <a:avLst/>
          </a:prstGeom>
          <a:noFill/>
          <a:ln>
            <a:noFill/>
          </a:ln>
        </p:spPr>
        <p:txBody>
          <a:bodyPr wrap="square" lIns="0" tIns="0" rIns="0" bIns="0" anchor="t">
            <a:spAutoFit/>
          </a:bodyPr>
          <a:lstStyle/>
          <a:p>
            <a:pPr algn="l">
              <a:lnSpc>
                <a:spcPct val="100000"/>
              </a:lnSpc>
              <a:spcBef>
                <a:spcPts val="0"/>
              </a:spcBef>
              <a:spcAft>
                <a:spcPts val="0"/>
              </a:spcAft>
            </a:pPr>
            <a:r>
              <a:rPr lang="el-GR" sz="1200" b="1" dirty="0">
                <a:solidFill>
                  <a:srgbClr val="F58220"/>
                </a:solidFill>
                <a:latin typeface="Calibri" panose="020F0502020204030204"/>
              </a:rPr>
              <a:t>ΚΥΡΙΟ ΣΥΜΠΕΡΑΣΜΑ</a:t>
            </a:r>
            <a:endParaRPr lang="el-GR" sz="1200" b="1" dirty="0">
              <a:solidFill>
                <a:srgbClr val="F58220"/>
              </a:solidFill>
              <a:latin typeface="Calibri" panose="020F0502020204030204"/>
            </a:endParaRPr>
          </a:p>
          <a:p>
            <a:pPr algn="l">
              <a:lnSpc>
                <a:spcPct val="100000"/>
              </a:lnSpc>
              <a:spcBef>
                <a:spcPts val="1000"/>
              </a:spcBef>
              <a:spcAft>
                <a:spcPts val="0"/>
              </a:spcAft>
            </a:pPr>
            <a:r>
              <a:rPr lang="el-GR" sz="3400" b="1" dirty="0">
                <a:solidFill>
                  <a:srgbClr val="073B70"/>
                </a:solidFill>
                <a:latin typeface="Calibri" panose="020F0502020204030204"/>
              </a:rPr>
              <a:t>83%</a:t>
            </a:r>
            <a:endParaRPr lang="el-GR" sz="3400" b="1" dirty="0">
              <a:solidFill>
                <a:srgbClr val="073B70"/>
              </a:solidFill>
              <a:latin typeface="Calibri" panose="020F0502020204030204"/>
            </a:endParaRPr>
          </a:p>
          <a:p>
            <a:pPr algn="l">
              <a:lnSpc>
                <a:spcPct val="100000"/>
              </a:lnSpc>
              <a:spcBef>
                <a:spcPts val="1000"/>
              </a:spcBef>
              <a:spcAft>
                <a:spcPts val="0"/>
              </a:spcAft>
            </a:pPr>
            <a:r>
              <a:rPr lang="el-GR" sz="1400" dirty="0">
                <a:solidFill>
                  <a:srgbClr val="5A5F64"/>
                </a:solidFill>
                <a:latin typeface="Calibri" panose="020F0502020204030204"/>
              </a:rPr>
              <a:t>H παρακολούθηση των ανοιχτών υπολοίπων των πελατών αποτελεί το βασικό στοιχείο της πιστωτικής διαχείρισης.</a:t>
            </a:r>
            <a:endParaRPr lang="el-GR" sz="1400" dirty="0">
              <a:solidFill>
                <a:srgbClr val="5A5F64"/>
              </a:solidFill>
              <a:latin typeface="Calibri" panose="020F0502020204030204"/>
            </a:endParaRPr>
          </a:p>
          <a:p>
            <a:pPr algn="l">
              <a:lnSpc>
                <a:spcPct val="100000"/>
              </a:lnSpc>
              <a:spcBef>
                <a:spcPts val="1000"/>
              </a:spcBef>
              <a:spcAft>
                <a:spcPts val="0"/>
              </a:spcAft>
            </a:pPr>
            <a:endParaRPr lang="el-GR" sz="3400" b="1" dirty="0">
              <a:solidFill>
                <a:srgbClr val="073B70"/>
              </a:solidFill>
              <a:latin typeface="Calibri" panose="020F0502020204030204"/>
            </a:endParaRPr>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1" cy="1"/>
          <a:chOff x="0" y="0"/>
          <a:chExt cx="1" cy="1"/>
        </a:xfrm>
      </p:grpSpPr>
      <p:sp>
        <p:nvSpPr>
          <p:cNvPr id="45" name="Conclusion Panel"/>
          <p:cNvSpPr/>
          <p:nvPr/>
        </p:nvSpPr>
        <p:spPr>
          <a:xfrm>
            <a:off x="9454896" y="0"/>
            <a:ext cx="2209204" cy="3906982"/>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Shape 0"/>
          <p:cNvSpPr/>
          <p:nvPr/>
        </p:nvSpPr>
        <p:spPr>
          <a:xfrm>
            <a:off x="0" y="0"/>
            <a:ext cx="1762188" cy="6857640"/>
          </a:xfrm>
          <a:prstGeom prst="rect">
            <a:avLst/>
          </a:prstGeom>
          <a:solidFill>
            <a:srgbClr val="073B70"/>
          </a:solidFill>
          <a:ln w="12700">
            <a:solidFill>
              <a:srgbClr val="073B70"/>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a:defRPr>
                <a:latin typeface="Calibri" panose="020F0502020204030204"/>
              </a:defRPr>
            </a:pPr>
            <a:endParaRPr lang="en-US"/>
          </a:p>
        </p:txBody>
      </p:sp>
      <p:sp>
        <p:nvSpPr>
          <p:cNvPr id="41" name="Text 6"/>
          <p:cNvSpPr/>
          <p:nvPr/>
        </p:nvSpPr>
        <p:spPr>
          <a:xfrm>
            <a:off x="304800" y="350050"/>
            <a:ext cx="11887200" cy="662376"/>
          </a:xfrm>
          <a:prstGeom prst="rect">
            <a:avLst/>
          </a:prstGeom>
          <a:solidFill>
            <a:srgbClr val="F58220"/>
          </a:solidFill>
          <a:ln w="0">
            <a:noFill/>
          </a:ln>
        </p:spPr>
        <p:style>
          <a:lnRef idx="0">
            <a:scrgbClr r="0" g="0" b="0"/>
          </a:lnRef>
          <a:fillRef idx="0">
            <a:scrgbClr r="0" g="0" b="0"/>
          </a:fillRef>
          <a:effectRef idx="0">
            <a:scrgbClr r="0" g="0" b="0"/>
          </a:effectRef>
          <a:fontRef idx="minor"/>
        </p:style>
        <p:txBody>
          <a:bodyPr lIns="1874519" tIns="0" rIns="0" bIns="0" anchor="ctr">
            <a:normAutofit/>
          </a:bodyPr>
          <a:lstStyle/>
          <a:p>
            <a:pPr defTabSz="914400">
              <a:lnSpc>
                <a:spcPct val="100000"/>
              </a:lnSpc>
              <a:tabLst>
                <a:tab pos="0" algn="l"/>
              </a:tabLst>
              <a:defRPr>
                <a:latin typeface="Calibri" panose="020F0502020204030204"/>
              </a:defRPr>
            </a:pPr>
            <a:r>
              <a:rPr lang="el-GR" sz="2400" b="1" u="none" dirty="0">
                <a:solidFill>
                  <a:srgbClr val="FFFFFF"/>
                </a:solidFill>
                <a:latin typeface="Calibri" panose="020F0502020204030204"/>
              </a:rPr>
              <a:t>Υπεύθυνος πιστωτικής πολιτικής</a:t>
            </a:r>
            <a:endParaRPr lang="en-US" sz="1900" b="0" u="none" strike="noStrike" dirty="0">
              <a:solidFill>
                <a:srgbClr val="000000"/>
              </a:solidFill>
              <a:effectLst/>
              <a:uFillTx/>
              <a:latin typeface="Arial" panose="020B0604020202020204"/>
            </a:endParaRPr>
          </a:p>
        </p:txBody>
      </p:sp>
      <p:sp>
        <p:nvSpPr>
          <p:cNvPr id="38" name="Text 3"/>
          <p:cNvSpPr/>
          <p:nvPr/>
        </p:nvSpPr>
        <p:spPr>
          <a:xfrm>
            <a:off x="710780" y="263563"/>
            <a:ext cx="1371239" cy="830997"/>
          </a:xfrm>
          <a:prstGeom prst="rect">
            <a:avLst/>
          </a:prstGeom>
          <a:noFill/>
          <a:ln w="0">
            <a:noFill/>
          </a:ln>
        </p:spPr>
        <p:style>
          <a:lnRef idx="0">
            <a:scrgbClr r="0" g="0" b="0"/>
          </a:lnRef>
          <a:fillRef idx="0">
            <a:scrgbClr r="0" g="0" b="0"/>
          </a:fillRef>
          <a:effectRef idx="0">
            <a:scrgbClr r="0" g="0" b="0"/>
          </a:effectRef>
          <a:fontRef idx="minor"/>
        </p:style>
        <p:txBody>
          <a:bodyPr wrap="square">
            <a:normAutofit/>
          </a:bodyPr>
          <a:lstStyle/>
          <a:p>
            <a:pPr defTabSz="914400">
              <a:tabLst>
                <a:tab pos="0" algn="l"/>
              </a:tabLst>
              <a:defRPr>
                <a:latin typeface="Calibri" panose="020F0502020204030204"/>
              </a:defRPr>
            </a:pPr>
            <a:r>
              <a:rPr lang="en-US" sz="4800" u="none" dirty="0">
                <a:solidFill>
                  <a:schemeClr val="bg1"/>
                </a:solidFill>
                <a:latin typeface="Calibri" panose="020F0502020204030204"/>
              </a:rPr>
              <a:t>3. </a:t>
            </a:r>
            <a:endParaRPr lang="en-US" sz="2100" b="0" u="none" strike="noStrike" dirty="0">
              <a:solidFill>
                <a:srgbClr val="000000"/>
              </a:solidFill>
              <a:effectLst/>
              <a:uFillTx/>
              <a:latin typeface="Arial" panose="020B0604020202020204"/>
            </a:endParaRPr>
          </a:p>
        </p:txBody>
      </p:sp>
      <p:sp>
        <p:nvSpPr>
          <p:cNvPr id="37" name="Text 2"/>
          <p:cNvSpPr/>
          <p:nvPr/>
        </p:nvSpPr>
        <p:spPr>
          <a:xfrm>
            <a:off x="710780" y="1419282"/>
            <a:ext cx="766763" cy="504496"/>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defRPr>
                <a:latin typeface="Calibri" panose="020F0502020204030204"/>
              </a:defRPr>
            </a:pPr>
            <a:r>
              <a:rPr lang="en-US" sz="1000" b="1" u="none" strike="noStrike" spc="99">
                <a:solidFill>
                  <a:srgbClr val="F58220"/>
                </a:solidFill>
                <a:effectLst/>
                <a:uFillTx/>
                <a:latin typeface="Calibri" panose="020F0502020204030204"/>
              </a:rPr>
              <a:t>CREDIT RISK SURVEY | CYPRUS</a:t>
            </a:r>
            <a:endParaRPr lang="en-US" sz="1000" b="0" u="none" strike="noStrike">
              <a:solidFill>
                <a:srgbClr val="000000"/>
              </a:solidFill>
              <a:effectLst/>
              <a:uFillTx/>
              <a:latin typeface="Arial" panose="020B0604020202020204"/>
            </a:endParaRPr>
          </a:p>
        </p:txBody>
      </p:sp>
      <p:graphicFrame>
        <p:nvGraphicFramePr>
          <p:cNvPr id="43" name="Chart 0" descr="Chart"/>
          <p:cNvGraphicFramePr/>
          <p:nvPr/>
        </p:nvGraphicFramePr>
        <p:xfrm>
          <a:off x="2235475" y="1134661"/>
          <a:ext cx="7629146" cy="5239512"/>
        </p:xfrm>
        <a:graphic>
          <a:graphicData uri="http://schemas.openxmlformats.org/drawingml/2006/chart">
            <c:chart xmlns:c="http://schemas.openxmlformats.org/drawingml/2006/chart" xmlns:r="http://schemas.openxmlformats.org/officeDocument/2006/relationships" r:id="rId1"/>
          </a:graphicData>
        </a:graphic>
      </p:graphicFrame>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8944" y="5917454"/>
            <a:ext cx="1034915" cy="456719"/>
          </a:xfrm>
          <a:prstGeom prst="rect">
            <a:avLst/>
          </a:prstGeom>
        </p:spPr>
      </p:pic>
      <p:sp>
        <p:nvSpPr>
          <p:cNvPr id="44" name="Συνοπτικό συμπέρασμα"/>
          <p:cNvSpPr txBox="1"/>
          <p:nvPr/>
        </p:nvSpPr>
        <p:spPr>
          <a:xfrm>
            <a:off x="9817597" y="1419549"/>
            <a:ext cx="1663624" cy="2251899"/>
          </a:xfrm>
          <a:prstGeom prst="rect">
            <a:avLst/>
          </a:prstGeom>
          <a:noFill/>
          <a:ln>
            <a:noFill/>
          </a:ln>
        </p:spPr>
        <p:txBody>
          <a:bodyPr wrap="square" lIns="0" tIns="0" rIns="0" bIns="0" anchor="t">
            <a:spAutoFit/>
          </a:bodyPr>
          <a:lstStyle/>
          <a:p>
            <a:pPr algn="l">
              <a:lnSpc>
                <a:spcPct val="100000"/>
              </a:lnSpc>
              <a:spcBef>
                <a:spcPts val="0"/>
              </a:spcBef>
              <a:spcAft>
                <a:spcPts val="0"/>
              </a:spcAft>
            </a:pPr>
            <a:r>
              <a:rPr lang="el-GR" sz="1200" b="1" dirty="0">
                <a:solidFill>
                  <a:srgbClr val="F58220"/>
                </a:solidFill>
                <a:latin typeface="Calibri" panose="020F0502020204030204"/>
              </a:rPr>
              <a:t>ΚΥΡΙΟ ΣΥΜΠΕΡΑΣΜΑ</a:t>
            </a:r>
            <a:endParaRPr lang="el-GR" sz="1200" b="1" dirty="0">
              <a:solidFill>
                <a:srgbClr val="F58220"/>
              </a:solidFill>
              <a:latin typeface="Calibri" panose="020F0502020204030204"/>
            </a:endParaRPr>
          </a:p>
          <a:p>
            <a:pPr algn="l">
              <a:lnSpc>
                <a:spcPct val="100000"/>
              </a:lnSpc>
              <a:spcBef>
                <a:spcPts val="1000"/>
              </a:spcBef>
              <a:spcAft>
                <a:spcPts val="0"/>
              </a:spcAft>
            </a:pPr>
            <a:r>
              <a:rPr lang="el-GR" sz="1400" b="0" dirty="0">
                <a:solidFill>
                  <a:srgbClr val="5A5F64"/>
                </a:solidFill>
                <a:latin typeface="Calibri" panose="020F0502020204030204"/>
              </a:rPr>
              <a:t>Η ευθύνη συγκεντρώνεται </a:t>
            </a:r>
            <a:br>
              <a:rPr lang="el-GR" b="0" dirty="0">
                <a:solidFill>
                  <a:srgbClr val="5A5F64"/>
                </a:solidFill>
                <a:latin typeface="Calibri" panose="020F0502020204030204"/>
              </a:rPr>
            </a:br>
            <a:r>
              <a:rPr lang="el-GR" sz="1400" b="0" dirty="0">
                <a:solidFill>
                  <a:srgbClr val="5A5F64"/>
                </a:solidFill>
                <a:latin typeface="Calibri" panose="020F0502020204030204"/>
              </a:rPr>
              <a:t>στα ανώτερα διοικητικά και οικονομικά στελέχη, γεγονός που συνδέεται άμεσα με τη δομή της κυπριακής οικονομίας.</a:t>
            </a:r>
            <a:endParaRPr lang="el-GR" sz="1400" b="0" dirty="0">
              <a:solidFill>
                <a:srgbClr val="5A5F64"/>
              </a:solidFill>
              <a:latin typeface="Calibri" panose="020F0502020204030204"/>
            </a:endParaRPr>
          </a:p>
        </p:txBody>
      </p:sp>
      <p:sp>
        <p:nvSpPr>
          <p:cNvPr id="6" name="Conclusion Baseline"/>
          <p:cNvSpPr/>
          <p:nvPr/>
        </p:nvSpPr>
        <p:spPr>
          <a:xfrm>
            <a:off x="9454896" y="4016232"/>
            <a:ext cx="2209204" cy="94178"/>
          </a:xfrm>
          <a:prstGeom prst="rect">
            <a:avLst/>
          </a:prstGeom>
          <a:solidFill>
            <a:srgbClr val="073B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1" cy="1"/>
          <a:chOff x="0" y="0"/>
          <a:chExt cx="1" cy="1"/>
        </a:xfrm>
      </p:grpSpPr>
      <p:sp>
        <p:nvSpPr>
          <p:cNvPr id="44" name="Shape 0"/>
          <p:cNvSpPr/>
          <p:nvPr/>
        </p:nvSpPr>
        <p:spPr>
          <a:xfrm>
            <a:off x="0" y="0"/>
            <a:ext cx="1762188" cy="6857640"/>
          </a:xfrm>
          <a:prstGeom prst="rect">
            <a:avLst/>
          </a:prstGeom>
          <a:solidFill>
            <a:srgbClr val="073B70"/>
          </a:solidFill>
          <a:ln w="12700">
            <a:solidFill>
              <a:srgbClr val="073B70"/>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a:defRPr>
                <a:latin typeface="Calibri" panose="020F0502020204030204"/>
              </a:defRPr>
            </a:pPr>
            <a:endParaRPr lang="en-US"/>
          </a:p>
        </p:txBody>
      </p:sp>
      <p:sp>
        <p:nvSpPr>
          <p:cNvPr id="50" name="Text 6"/>
          <p:cNvSpPr/>
          <p:nvPr/>
        </p:nvSpPr>
        <p:spPr>
          <a:xfrm>
            <a:off x="304800" y="350050"/>
            <a:ext cx="11887200" cy="662376"/>
          </a:xfrm>
          <a:prstGeom prst="rect">
            <a:avLst/>
          </a:prstGeom>
          <a:solidFill>
            <a:srgbClr val="F58220"/>
          </a:solidFill>
          <a:ln w="0">
            <a:noFill/>
          </a:ln>
        </p:spPr>
        <p:style>
          <a:lnRef idx="0">
            <a:scrgbClr r="0" g="0" b="0"/>
          </a:lnRef>
          <a:fillRef idx="0">
            <a:scrgbClr r="0" g="0" b="0"/>
          </a:fillRef>
          <a:effectRef idx="0">
            <a:scrgbClr r="0" g="0" b="0"/>
          </a:effectRef>
          <a:fontRef idx="minor"/>
        </p:style>
        <p:txBody>
          <a:bodyPr lIns="1874519" tIns="0" rIns="0" bIns="0" anchor="ctr">
            <a:normAutofit/>
          </a:bodyPr>
          <a:lstStyle/>
          <a:p>
            <a:pPr defTabSz="914400">
              <a:lnSpc>
                <a:spcPct val="100000"/>
              </a:lnSpc>
              <a:tabLst>
                <a:tab pos="0" algn="l"/>
              </a:tabLst>
              <a:defRPr>
                <a:latin typeface="Calibri" panose="020F0502020204030204"/>
              </a:defRPr>
            </a:pPr>
            <a:r>
              <a:rPr lang="el-GR" sz="2400" b="1" u="none">
                <a:solidFill>
                  <a:srgbClr val="FFFFFF"/>
                </a:solidFill>
                <a:latin typeface="Calibri" panose="020F0502020204030204"/>
              </a:rPr>
              <a:t>Σημαντικότητα περιοχών πληροφόρησης</a:t>
            </a:r>
            <a:endParaRPr lang="en-US" sz="1900" b="0" u="none" strike="noStrike">
              <a:solidFill>
                <a:srgbClr val="000000"/>
              </a:solidFill>
              <a:effectLst/>
              <a:uFillTx/>
              <a:latin typeface="Arial" panose="020B0604020202020204"/>
            </a:endParaRPr>
          </a:p>
        </p:txBody>
      </p:sp>
      <p:sp>
        <p:nvSpPr>
          <p:cNvPr id="47" name="Text 3"/>
          <p:cNvSpPr/>
          <p:nvPr/>
        </p:nvSpPr>
        <p:spPr>
          <a:xfrm>
            <a:off x="710780" y="263563"/>
            <a:ext cx="1371239" cy="830997"/>
          </a:xfrm>
          <a:prstGeom prst="rect">
            <a:avLst/>
          </a:prstGeom>
          <a:noFill/>
          <a:ln w="0">
            <a:noFill/>
          </a:ln>
        </p:spPr>
        <p:style>
          <a:lnRef idx="0">
            <a:scrgbClr r="0" g="0" b="0"/>
          </a:lnRef>
          <a:fillRef idx="0">
            <a:scrgbClr r="0" g="0" b="0"/>
          </a:fillRef>
          <a:effectRef idx="0">
            <a:scrgbClr r="0" g="0" b="0"/>
          </a:effectRef>
          <a:fontRef idx="minor"/>
        </p:style>
        <p:txBody>
          <a:bodyPr wrap="square">
            <a:normAutofit/>
          </a:bodyPr>
          <a:lstStyle/>
          <a:p>
            <a:pPr defTabSz="914400">
              <a:tabLst>
                <a:tab pos="0" algn="l"/>
              </a:tabLst>
              <a:defRPr>
                <a:latin typeface="Calibri" panose="020F0502020204030204"/>
              </a:defRPr>
            </a:pPr>
            <a:r>
              <a:rPr lang="en-US" sz="4800" u="none">
                <a:solidFill>
                  <a:schemeClr val="bg1"/>
                </a:solidFill>
                <a:latin typeface="Calibri" panose="020F0502020204030204"/>
              </a:rPr>
              <a:t>4. </a:t>
            </a:r>
            <a:endParaRPr lang="en-US" sz="2100" b="0" u="none" strike="noStrike">
              <a:solidFill>
                <a:srgbClr val="000000"/>
              </a:solidFill>
              <a:effectLst/>
              <a:uFillTx/>
              <a:latin typeface="Arial" panose="020B0604020202020204"/>
            </a:endParaRPr>
          </a:p>
        </p:txBody>
      </p:sp>
      <p:sp>
        <p:nvSpPr>
          <p:cNvPr id="46" name="Text 2"/>
          <p:cNvSpPr/>
          <p:nvPr/>
        </p:nvSpPr>
        <p:spPr>
          <a:xfrm>
            <a:off x="710780" y="1419282"/>
            <a:ext cx="766763" cy="504496"/>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defRPr>
                <a:latin typeface="Calibri" panose="020F0502020204030204"/>
              </a:defRPr>
            </a:pPr>
            <a:r>
              <a:rPr lang="en-US" sz="1000" b="1" u="none" strike="noStrike" spc="99">
                <a:solidFill>
                  <a:srgbClr val="F58220"/>
                </a:solidFill>
                <a:effectLst/>
                <a:uFillTx/>
                <a:latin typeface="Calibri" panose="020F0502020204030204"/>
              </a:rPr>
              <a:t>CREDIT RISK SURVEY | CYPRUS</a:t>
            </a:r>
            <a:endParaRPr lang="en-US" sz="1000" b="0" u="none" strike="noStrike">
              <a:solidFill>
                <a:srgbClr val="000000"/>
              </a:solidFill>
              <a:effectLst/>
              <a:uFillTx/>
              <a:latin typeface="Arial" panose="020B0604020202020204"/>
            </a:endParaRPr>
          </a:p>
        </p:txBody>
      </p:sp>
      <p:graphicFrame>
        <p:nvGraphicFramePr>
          <p:cNvPr id="52" name="Chart 0" descr="Chart"/>
          <p:cNvGraphicFramePr/>
          <p:nvPr/>
        </p:nvGraphicFramePr>
        <p:xfrm>
          <a:off x="2204639" y="1315277"/>
          <a:ext cx="13030200" cy="5239512"/>
        </p:xfrm>
        <a:graphic>
          <a:graphicData uri="http://schemas.openxmlformats.org/drawingml/2006/chart">
            <c:chart xmlns:c="http://schemas.openxmlformats.org/drawingml/2006/chart" xmlns:r="http://schemas.openxmlformats.org/officeDocument/2006/relationships" r:id="rId1"/>
          </a:graphicData>
        </a:graphic>
      </p:graphicFrame>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8944" y="5917454"/>
            <a:ext cx="1034915" cy="456719"/>
          </a:xfrm>
          <a:prstGeom prst="rect">
            <a:avLst/>
          </a:prstGeom>
        </p:spPr>
      </p:pic>
    </p:spTree>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1" cy="1"/>
          <a:chOff x="0" y="0"/>
          <a:chExt cx="1" cy="1"/>
        </a:xfrm>
      </p:grpSpPr>
      <p:sp>
        <p:nvSpPr>
          <p:cNvPr id="63" name="Conclusion Panel"/>
          <p:cNvSpPr/>
          <p:nvPr/>
        </p:nvSpPr>
        <p:spPr>
          <a:xfrm>
            <a:off x="9454896" y="0"/>
            <a:ext cx="2209204" cy="4655127"/>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3" name="Shape 0"/>
          <p:cNvSpPr/>
          <p:nvPr/>
        </p:nvSpPr>
        <p:spPr>
          <a:xfrm>
            <a:off x="0" y="0"/>
            <a:ext cx="1762188" cy="6857640"/>
          </a:xfrm>
          <a:prstGeom prst="rect">
            <a:avLst/>
          </a:prstGeom>
          <a:solidFill>
            <a:srgbClr val="073B70"/>
          </a:solidFill>
          <a:ln w="12700">
            <a:solidFill>
              <a:srgbClr val="073B70"/>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a:defRPr>
                <a:latin typeface="Calibri" panose="020F0502020204030204"/>
              </a:defRPr>
            </a:pPr>
            <a:endParaRPr lang="en-US"/>
          </a:p>
        </p:txBody>
      </p:sp>
      <p:sp>
        <p:nvSpPr>
          <p:cNvPr id="59" name="Text 6"/>
          <p:cNvSpPr/>
          <p:nvPr/>
        </p:nvSpPr>
        <p:spPr>
          <a:xfrm>
            <a:off x="304800" y="350050"/>
            <a:ext cx="11887200" cy="662376"/>
          </a:xfrm>
          <a:prstGeom prst="rect">
            <a:avLst/>
          </a:prstGeom>
          <a:solidFill>
            <a:srgbClr val="F58220"/>
          </a:solidFill>
          <a:ln w="0">
            <a:noFill/>
          </a:ln>
        </p:spPr>
        <p:style>
          <a:lnRef idx="0">
            <a:scrgbClr r="0" g="0" b="0"/>
          </a:lnRef>
          <a:fillRef idx="0">
            <a:scrgbClr r="0" g="0" b="0"/>
          </a:fillRef>
          <a:effectRef idx="0">
            <a:scrgbClr r="0" g="0" b="0"/>
          </a:effectRef>
          <a:fontRef idx="minor"/>
        </p:style>
        <p:txBody>
          <a:bodyPr lIns="1874519" tIns="0" rIns="0" bIns="0" anchor="ctr">
            <a:normAutofit/>
          </a:bodyPr>
          <a:lstStyle/>
          <a:p>
            <a:pPr defTabSz="914400">
              <a:lnSpc>
                <a:spcPct val="100000"/>
              </a:lnSpc>
              <a:tabLst>
                <a:tab pos="0" algn="l"/>
              </a:tabLst>
              <a:defRPr>
                <a:latin typeface="Calibri" panose="020F0502020204030204"/>
              </a:defRPr>
            </a:pPr>
            <a:r>
              <a:rPr lang="el-GR" sz="2400" b="1" u="none">
                <a:solidFill>
                  <a:srgbClr val="FFFFFF"/>
                </a:solidFill>
                <a:latin typeface="Calibri" panose="020F0502020204030204"/>
              </a:rPr>
              <a:t>Ενσωμάτωση ESG στον πιστωτικό έλεγχο</a:t>
            </a:r>
            <a:endParaRPr lang="en-US" sz="1900" b="0" u="none" strike="noStrike">
              <a:solidFill>
                <a:srgbClr val="000000"/>
              </a:solidFill>
              <a:effectLst/>
              <a:uFillTx/>
              <a:latin typeface="Arial" panose="020B0604020202020204"/>
            </a:endParaRPr>
          </a:p>
        </p:txBody>
      </p:sp>
      <p:sp>
        <p:nvSpPr>
          <p:cNvPr id="56" name="Text 3"/>
          <p:cNvSpPr/>
          <p:nvPr/>
        </p:nvSpPr>
        <p:spPr>
          <a:xfrm>
            <a:off x="710780" y="263563"/>
            <a:ext cx="1371239" cy="830997"/>
          </a:xfrm>
          <a:prstGeom prst="rect">
            <a:avLst/>
          </a:prstGeom>
          <a:noFill/>
          <a:ln w="0">
            <a:noFill/>
          </a:ln>
        </p:spPr>
        <p:style>
          <a:lnRef idx="0">
            <a:scrgbClr r="0" g="0" b="0"/>
          </a:lnRef>
          <a:fillRef idx="0">
            <a:scrgbClr r="0" g="0" b="0"/>
          </a:fillRef>
          <a:effectRef idx="0">
            <a:scrgbClr r="0" g="0" b="0"/>
          </a:effectRef>
          <a:fontRef idx="minor"/>
        </p:style>
        <p:txBody>
          <a:bodyPr wrap="square">
            <a:normAutofit/>
          </a:bodyPr>
          <a:lstStyle/>
          <a:p>
            <a:pPr defTabSz="914400">
              <a:tabLst>
                <a:tab pos="0" algn="l"/>
              </a:tabLst>
              <a:defRPr>
                <a:latin typeface="Calibri" panose="020F0502020204030204"/>
              </a:defRPr>
            </a:pPr>
            <a:r>
              <a:rPr lang="en-US" sz="4800" u="none">
                <a:solidFill>
                  <a:schemeClr val="bg1"/>
                </a:solidFill>
                <a:latin typeface="Calibri" panose="020F0502020204030204"/>
              </a:rPr>
              <a:t>5. </a:t>
            </a:r>
            <a:endParaRPr lang="en-US" sz="2100" b="0" u="none" strike="noStrike">
              <a:solidFill>
                <a:srgbClr val="000000"/>
              </a:solidFill>
              <a:effectLst/>
              <a:uFillTx/>
              <a:latin typeface="Arial" panose="020B0604020202020204"/>
            </a:endParaRPr>
          </a:p>
        </p:txBody>
      </p:sp>
      <p:sp>
        <p:nvSpPr>
          <p:cNvPr id="55" name="Text 2"/>
          <p:cNvSpPr/>
          <p:nvPr/>
        </p:nvSpPr>
        <p:spPr>
          <a:xfrm>
            <a:off x="710780" y="1419282"/>
            <a:ext cx="766763" cy="504496"/>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defRPr>
                <a:latin typeface="Calibri" panose="020F0502020204030204"/>
              </a:defRPr>
            </a:pPr>
            <a:r>
              <a:rPr lang="en-US" sz="1000" b="1" u="none" strike="noStrike" spc="99">
                <a:solidFill>
                  <a:srgbClr val="F58220"/>
                </a:solidFill>
                <a:effectLst/>
                <a:uFillTx/>
                <a:latin typeface="Calibri" panose="020F0502020204030204"/>
              </a:rPr>
              <a:t>CREDIT RISK SURVEY | CYPRUS</a:t>
            </a:r>
            <a:endParaRPr lang="en-US" sz="1000" b="0" u="none" strike="noStrike">
              <a:solidFill>
                <a:srgbClr val="000000"/>
              </a:solidFill>
              <a:effectLst/>
              <a:uFillTx/>
              <a:latin typeface="Arial" panose="020B0604020202020204"/>
            </a:endParaRPr>
          </a:p>
        </p:txBody>
      </p:sp>
      <p:graphicFrame>
        <p:nvGraphicFramePr>
          <p:cNvPr id="61" name="Chart 0" descr="Chart"/>
          <p:cNvGraphicFramePr/>
          <p:nvPr/>
        </p:nvGraphicFramePr>
        <p:xfrm>
          <a:off x="2235475" y="1134661"/>
          <a:ext cx="7629146" cy="5239512"/>
        </p:xfrm>
        <a:graphic>
          <a:graphicData uri="http://schemas.openxmlformats.org/drawingml/2006/chart">
            <c:chart xmlns:c="http://schemas.openxmlformats.org/drawingml/2006/chart" xmlns:r="http://schemas.openxmlformats.org/officeDocument/2006/relationships" r:id="rId1"/>
          </a:graphicData>
        </a:graphic>
      </p:graphicFrame>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8944" y="5917454"/>
            <a:ext cx="1034915" cy="456719"/>
          </a:xfrm>
          <a:prstGeom prst="rect">
            <a:avLst/>
          </a:prstGeom>
        </p:spPr>
      </p:pic>
      <p:sp>
        <p:nvSpPr>
          <p:cNvPr id="62" name="Συνοπτικό συμπέρασμα"/>
          <p:cNvSpPr txBox="1"/>
          <p:nvPr/>
        </p:nvSpPr>
        <p:spPr>
          <a:xfrm>
            <a:off x="9817596" y="1419549"/>
            <a:ext cx="1706155" cy="3072636"/>
          </a:xfrm>
          <a:prstGeom prst="rect">
            <a:avLst/>
          </a:prstGeom>
          <a:noFill/>
          <a:ln>
            <a:noFill/>
          </a:ln>
        </p:spPr>
        <p:txBody>
          <a:bodyPr wrap="square" lIns="0" tIns="0" rIns="0" bIns="0" anchor="t">
            <a:spAutoFit/>
          </a:bodyPr>
          <a:lstStyle/>
          <a:p>
            <a:pPr algn="l">
              <a:lnSpc>
                <a:spcPct val="100000"/>
              </a:lnSpc>
              <a:spcBef>
                <a:spcPts val="0"/>
              </a:spcBef>
              <a:spcAft>
                <a:spcPts val="0"/>
              </a:spcAft>
            </a:pPr>
            <a:r>
              <a:rPr lang="el-GR" sz="1200" b="1" dirty="0">
                <a:solidFill>
                  <a:srgbClr val="F58220"/>
                </a:solidFill>
                <a:latin typeface="Calibri" panose="020F0502020204030204"/>
              </a:rPr>
              <a:t>ΚΥΡΙΟ ΣΥΜΠΕΡΑΣΜΑ</a:t>
            </a:r>
            <a:endParaRPr lang="el-GR" sz="1200" b="1" dirty="0">
              <a:solidFill>
                <a:srgbClr val="F58220"/>
              </a:solidFill>
              <a:latin typeface="Calibri" panose="020F0502020204030204"/>
            </a:endParaRPr>
          </a:p>
          <a:p>
            <a:pPr algn="l">
              <a:lnSpc>
                <a:spcPct val="100000"/>
              </a:lnSpc>
              <a:spcBef>
                <a:spcPts val="800"/>
              </a:spcBef>
              <a:spcAft>
                <a:spcPts val="0"/>
              </a:spcAft>
            </a:pPr>
            <a:r>
              <a:rPr sz="3400" b="1" dirty="0">
                <a:solidFill>
                  <a:srgbClr val="073B70"/>
                </a:solidFill>
                <a:latin typeface="Calibri" panose="020F0502020204030204"/>
              </a:rPr>
              <a:t>61%</a:t>
            </a:r>
            <a:endParaRPr sz="3400" b="1" dirty="0">
              <a:solidFill>
                <a:srgbClr val="073B70"/>
              </a:solidFill>
              <a:latin typeface="Calibri" panose="020F0502020204030204"/>
            </a:endParaRPr>
          </a:p>
          <a:p>
            <a:pPr algn="l">
              <a:lnSpc>
                <a:spcPct val="100000"/>
              </a:lnSpc>
              <a:spcBef>
                <a:spcPts val="0"/>
              </a:spcBef>
              <a:spcAft>
                <a:spcPts val="0"/>
              </a:spcAft>
            </a:pPr>
            <a:r>
              <a:rPr lang="el-GR" sz="1400" b="1" dirty="0">
                <a:solidFill>
                  <a:srgbClr val="5A5F64"/>
                </a:solidFill>
                <a:latin typeface="Calibri" panose="020F0502020204030204"/>
              </a:rPr>
              <a:t>καθόλου / </a:t>
            </a:r>
            <a:br>
              <a:rPr lang="el-GR" sz="1700" b="1" dirty="0">
                <a:solidFill>
                  <a:srgbClr val="5A5F64"/>
                </a:solidFill>
                <a:latin typeface="Calibri" panose="020F0502020204030204"/>
              </a:rPr>
            </a:br>
            <a:r>
              <a:rPr lang="el-GR" sz="1400" b="1" dirty="0">
                <a:solidFill>
                  <a:srgbClr val="5A5F64"/>
                </a:solidFill>
                <a:latin typeface="Calibri" panose="020F0502020204030204"/>
              </a:rPr>
              <a:t>μικρός βαθμός</a:t>
            </a:r>
            <a:endParaRPr sz="1700" b="1" dirty="0">
              <a:solidFill>
                <a:srgbClr val="5A5F64"/>
              </a:solidFill>
              <a:latin typeface="Calibri" panose="020F0502020204030204"/>
            </a:endParaRPr>
          </a:p>
          <a:p>
            <a:pPr algn="l">
              <a:lnSpc>
                <a:spcPct val="100000"/>
              </a:lnSpc>
              <a:spcBef>
                <a:spcPts val="800"/>
              </a:spcBef>
              <a:spcAft>
                <a:spcPts val="0"/>
              </a:spcAft>
            </a:pPr>
            <a:r>
              <a:rPr sz="3400" b="1" dirty="0">
                <a:solidFill>
                  <a:srgbClr val="F58220"/>
                </a:solidFill>
                <a:latin typeface="Calibri" panose="020F0502020204030204"/>
              </a:rPr>
              <a:t>13%</a:t>
            </a:r>
            <a:endParaRPr sz="3400" b="1" dirty="0">
              <a:solidFill>
                <a:srgbClr val="F58220"/>
              </a:solidFill>
              <a:latin typeface="Calibri" panose="020F0502020204030204"/>
            </a:endParaRPr>
          </a:p>
          <a:p>
            <a:pPr algn="l">
              <a:lnSpc>
                <a:spcPct val="100000"/>
              </a:lnSpc>
              <a:spcBef>
                <a:spcPts val="0"/>
              </a:spcBef>
              <a:spcAft>
                <a:spcPts val="0"/>
              </a:spcAft>
            </a:pPr>
            <a:r>
              <a:rPr lang="el-GR" sz="1400" b="1" dirty="0">
                <a:solidFill>
                  <a:srgbClr val="5A5F64"/>
                </a:solidFill>
                <a:latin typeface="Calibri" panose="020F0502020204030204"/>
              </a:rPr>
              <a:t>μεγάλος / πολύ μεγάλος βαθμός</a:t>
            </a:r>
            <a:endParaRPr sz="1700" b="1" dirty="0">
              <a:solidFill>
                <a:srgbClr val="5A5F64"/>
              </a:solidFill>
              <a:latin typeface="Calibri" panose="020F0502020204030204"/>
            </a:endParaRPr>
          </a:p>
          <a:p>
            <a:pPr algn="l">
              <a:lnSpc>
                <a:spcPct val="100000"/>
              </a:lnSpc>
              <a:spcBef>
                <a:spcPts val="1000"/>
              </a:spcBef>
              <a:spcAft>
                <a:spcPts val="0"/>
              </a:spcAft>
            </a:pPr>
            <a:r>
              <a:rPr lang="el-GR" sz="1400" b="0" dirty="0">
                <a:solidFill>
                  <a:srgbClr val="5A5F64"/>
                </a:solidFill>
                <a:latin typeface="Calibri" panose="020F0502020204030204"/>
              </a:rPr>
              <a:t>Η ενσωμάτωση ESG παραμένει σε πρώιμο στάδιο.</a:t>
            </a:r>
            <a:endParaRPr lang="el-GR" sz="1400" b="0" dirty="0">
              <a:solidFill>
                <a:srgbClr val="5A5F64"/>
              </a:solidFill>
              <a:latin typeface="Calibri" panose="020F0502020204030204"/>
            </a:endParaRPr>
          </a:p>
        </p:txBody>
      </p:sp>
      <p:sp>
        <p:nvSpPr>
          <p:cNvPr id="4" name="Conclusion Baseline"/>
          <p:cNvSpPr/>
          <p:nvPr/>
        </p:nvSpPr>
        <p:spPr>
          <a:xfrm>
            <a:off x="9454896" y="4759407"/>
            <a:ext cx="2209204" cy="94178"/>
          </a:xfrm>
          <a:prstGeom prst="rect">
            <a:avLst/>
          </a:prstGeom>
          <a:solidFill>
            <a:srgbClr val="073B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1" cy="1"/>
          <a:chOff x="0" y="0"/>
          <a:chExt cx="1" cy="1"/>
        </a:xfrm>
      </p:grpSpPr>
      <p:sp>
        <p:nvSpPr>
          <p:cNvPr id="4" name="Conclusion Panel"/>
          <p:cNvSpPr/>
          <p:nvPr/>
        </p:nvSpPr>
        <p:spPr>
          <a:xfrm>
            <a:off x="9454896" y="0"/>
            <a:ext cx="2209204" cy="4202545"/>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2" name="Shape 0"/>
          <p:cNvSpPr/>
          <p:nvPr/>
        </p:nvSpPr>
        <p:spPr>
          <a:xfrm>
            <a:off x="0" y="0"/>
            <a:ext cx="1762188" cy="6857640"/>
          </a:xfrm>
          <a:prstGeom prst="rect">
            <a:avLst/>
          </a:prstGeom>
          <a:solidFill>
            <a:srgbClr val="073B70"/>
          </a:solidFill>
          <a:ln w="12700">
            <a:solidFill>
              <a:srgbClr val="073B70"/>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a:defRPr>
                <a:latin typeface="Calibri" panose="020F0502020204030204"/>
              </a:defRPr>
            </a:pPr>
            <a:endParaRPr lang="en-US"/>
          </a:p>
        </p:txBody>
      </p:sp>
      <p:sp>
        <p:nvSpPr>
          <p:cNvPr id="68" name="Text 6"/>
          <p:cNvSpPr/>
          <p:nvPr/>
        </p:nvSpPr>
        <p:spPr>
          <a:xfrm>
            <a:off x="304800" y="350050"/>
            <a:ext cx="11887200" cy="662376"/>
          </a:xfrm>
          <a:prstGeom prst="rect">
            <a:avLst/>
          </a:prstGeom>
          <a:solidFill>
            <a:srgbClr val="F58220"/>
          </a:solidFill>
          <a:ln w="0">
            <a:noFill/>
          </a:ln>
        </p:spPr>
        <p:style>
          <a:lnRef idx="0">
            <a:scrgbClr r="0" g="0" b="0"/>
          </a:lnRef>
          <a:fillRef idx="0">
            <a:scrgbClr r="0" g="0" b="0"/>
          </a:fillRef>
          <a:effectRef idx="0">
            <a:scrgbClr r="0" g="0" b="0"/>
          </a:effectRef>
          <a:fontRef idx="minor"/>
        </p:style>
        <p:txBody>
          <a:bodyPr lIns="1874519" tIns="0" rIns="0" bIns="0" anchor="ctr">
            <a:normAutofit/>
          </a:bodyPr>
          <a:lstStyle/>
          <a:p>
            <a:pPr defTabSz="914400">
              <a:lnSpc>
                <a:spcPct val="100000"/>
              </a:lnSpc>
              <a:tabLst>
                <a:tab pos="0" algn="l"/>
              </a:tabLst>
              <a:defRPr>
                <a:latin typeface="Calibri" panose="020F0502020204030204"/>
              </a:defRPr>
            </a:pPr>
            <a:r>
              <a:rPr lang="el-GR" sz="2400" b="1" u="none">
                <a:solidFill>
                  <a:srgbClr val="FFFFFF"/>
                </a:solidFill>
                <a:latin typeface="Calibri" panose="020F0502020204030204"/>
              </a:rPr>
              <a:t>Σημασία υιοθέτησης πρακτικών </a:t>
            </a:r>
            <a:r>
              <a:rPr lang="en-US" sz="2400" b="1" u="none">
                <a:solidFill>
                  <a:srgbClr val="FFFFFF"/>
                </a:solidFill>
                <a:latin typeface="Calibri" panose="020F0502020204030204"/>
              </a:rPr>
              <a:t>ESG</a:t>
            </a:r>
            <a:endParaRPr lang="en-US" sz="1900" b="0" u="none" strike="noStrike">
              <a:solidFill>
                <a:srgbClr val="000000"/>
              </a:solidFill>
              <a:effectLst/>
              <a:uFillTx/>
              <a:latin typeface="Arial" panose="020B0604020202020204"/>
            </a:endParaRPr>
          </a:p>
        </p:txBody>
      </p:sp>
      <p:sp>
        <p:nvSpPr>
          <p:cNvPr id="65" name="Text 3"/>
          <p:cNvSpPr/>
          <p:nvPr/>
        </p:nvSpPr>
        <p:spPr>
          <a:xfrm>
            <a:off x="710780" y="263563"/>
            <a:ext cx="1371239" cy="830997"/>
          </a:xfrm>
          <a:prstGeom prst="rect">
            <a:avLst/>
          </a:prstGeom>
          <a:noFill/>
          <a:ln w="0">
            <a:noFill/>
          </a:ln>
        </p:spPr>
        <p:style>
          <a:lnRef idx="0">
            <a:scrgbClr r="0" g="0" b="0"/>
          </a:lnRef>
          <a:fillRef idx="0">
            <a:scrgbClr r="0" g="0" b="0"/>
          </a:fillRef>
          <a:effectRef idx="0">
            <a:scrgbClr r="0" g="0" b="0"/>
          </a:effectRef>
          <a:fontRef idx="minor"/>
        </p:style>
        <p:txBody>
          <a:bodyPr wrap="square">
            <a:normAutofit/>
          </a:bodyPr>
          <a:lstStyle/>
          <a:p>
            <a:pPr defTabSz="914400">
              <a:tabLst>
                <a:tab pos="0" algn="l"/>
              </a:tabLst>
              <a:defRPr>
                <a:latin typeface="Calibri" panose="020F0502020204030204"/>
              </a:defRPr>
            </a:pPr>
            <a:r>
              <a:rPr lang="en-US" sz="4800" u="none">
                <a:solidFill>
                  <a:schemeClr val="bg1"/>
                </a:solidFill>
                <a:latin typeface="Calibri" panose="020F0502020204030204"/>
              </a:rPr>
              <a:t>6. </a:t>
            </a:r>
            <a:endParaRPr lang="en-US" sz="2100" b="0" u="none" strike="noStrike">
              <a:solidFill>
                <a:srgbClr val="000000"/>
              </a:solidFill>
              <a:effectLst/>
              <a:uFillTx/>
              <a:latin typeface="Arial" panose="020B0604020202020204"/>
            </a:endParaRPr>
          </a:p>
        </p:txBody>
      </p:sp>
      <p:sp>
        <p:nvSpPr>
          <p:cNvPr id="64" name="Text 2"/>
          <p:cNvSpPr/>
          <p:nvPr/>
        </p:nvSpPr>
        <p:spPr>
          <a:xfrm>
            <a:off x="710780" y="1419282"/>
            <a:ext cx="766763" cy="504496"/>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defRPr>
                <a:latin typeface="Calibri" panose="020F0502020204030204"/>
              </a:defRPr>
            </a:pPr>
            <a:r>
              <a:rPr lang="en-US" sz="1000" b="1" u="none" strike="noStrike" spc="99">
                <a:solidFill>
                  <a:srgbClr val="F58220"/>
                </a:solidFill>
                <a:effectLst/>
                <a:uFillTx/>
                <a:latin typeface="Calibri" panose="020F0502020204030204"/>
              </a:rPr>
              <a:t>CREDIT RISK SURVEY | CYPRUS</a:t>
            </a:r>
            <a:endParaRPr lang="en-US" sz="1000" b="0" u="none" strike="noStrike">
              <a:solidFill>
                <a:srgbClr val="000000"/>
              </a:solidFill>
              <a:effectLst/>
              <a:uFillTx/>
              <a:latin typeface="Arial" panose="020B0604020202020204"/>
            </a:endParaRPr>
          </a:p>
        </p:txBody>
      </p:sp>
      <p:graphicFrame>
        <p:nvGraphicFramePr>
          <p:cNvPr id="70" name="Chart 0" descr="Chart"/>
          <p:cNvGraphicFramePr/>
          <p:nvPr/>
        </p:nvGraphicFramePr>
        <p:xfrm>
          <a:off x="2235475" y="1134661"/>
          <a:ext cx="7629146" cy="5239512"/>
        </p:xfrm>
        <a:graphic>
          <a:graphicData uri="http://schemas.openxmlformats.org/drawingml/2006/chart">
            <c:chart xmlns:c="http://schemas.openxmlformats.org/drawingml/2006/chart" xmlns:r="http://schemas.openxmlformats.org/officeDocument/2006/relationships" r:id="rId1"/>
          </a:graphicData>
        </a:graphic>
      </p:graphicFrame>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8944" y="5917454"/>
            <a:ext cx="1034915" cy="456719"/>
          </a:xfrm>
          <a:prstGeom prst="rect">
            <a:avLst/>
          </a:prstGeom>
        </p:spPr>
      </p:pic>
      <p:sp>
        <p:nvSpPr>
          <p:cNvPr id="71" name="Συνοπτικό συμπέρασμα"/>
          <p:cNvSpPr txBox="1"/>
          <p:nvPr/>
        </p:nvSpPr>
        <p:spPr>
          <a:xfrm>
            <a:off x="9817596" y="1419549"/>
            <a:ext cx="1570839" cy="2446824"/>
          </a:xfrm>
          <a:prstGeom prst="rect">
            <a:avLst/>
          </a:prstGeom>
          <a:noFill/>
          <a:ln>
            <a:noFill/>
          </a:ln>
        </p:spPr>
        <p:txBody>
          <a:bodyPr wrap="square" lIns="0" tIns="0" rIns="0" bIns="0" anchor="t">
            <a:spAutoFit/>
          </a:bodyPr>
          <a:lstStyle/>
          <a:p>
            <a:pPr algn="l">
              <a:lnSpc>
                <a:spcPct val="100000"/>
              </a:lnSpc>
              <a:spcBef>
                <a:spcPts val="0"/>
              </a:spcBef>
              <a:spcAft>
                <a:spcPts val="0"/>
              </a:spcAft>
            </a:pPr>
            <a:r>
              <a:rPr lang="el-GR" sz="1200" b="1" dirty="0">
                <a:solidFill>
                  <a:srgbClr val="F58220"/>
                </a:solidFill>
                <a:latin typeface="Calibri" panose="020F0502020204030204"/>
              </a:rPr>
              <a:t>ΚΥΡΙΟ ΣΥΜΠΕΡΑΣΜΑ</a:t>
            </a:r>
            <a:endParaRPr lang="el-GR" sz="1200" b="1" dirty="0">
              <a:solidFill>
                <a:srgbClr val="F58220"/>
              </a:solidFill>
              <a:latin typeface="Calibri" panose="020F0502020204030204"/>
            </a:endParaRPr>
          </a:p>
          <a:p>
            <a:pPr algn="l">
              <a:lnSpc>
                <a:spcPct val="100000"/>
              </a:lnSpc>
              <a:spcBef>
                <a:spcPts val="800"/>
              </a:spcBef>
              <a:spcAft>
                <a:spcPts val="0"/>
              </a:spcAft>
            </a:pPr>
            <a:r>
              <a:rPr sz="3400" b="1" dirty="0">
                <a:solidFill>
                  <a:srgbClr val="073B70"/>
                </a:solidFill>
                <a:latin typeface="Calibri" panose="020F0502020204030204"/>
              </a:rPr>
              <a:t>5</a:t>
            </a:r>
            <a:r>
              <a:rPr lang="el-GR" sz="3400" b="1" dirty="0">
                <a:solidFill>
                  <a:srgbClr val="073B70"/>
                </a:solidFill>
                <a:latin typeface="Calibri" panose="020F0502020204030204"/>
              </a:rPr>
              <a:t>9</a:t>
            </a:r>
            <a:r>
              <a:rPr sz="3400" b="1" dirty="0">
                <a:solidFill>
                  <a:srgbClr val="073B70"/>
                </a:solidFill>
                <a:latin typeface="Calibri" panose="020F0502020204030204"/>
              </a:rPr>
              <a:t>%</a:t>
            </a:r>
            <a:endParaRPr sz="3400" b="1" dirty="0">
              <a:solidFill>
                <a:srgbClr val="073B70"/>
              </a:solidFill>
              <a:latin typeface="Calibri" panose="020F0502020204030204"/>
            </a:endParaRPr>
          </a:p>
          <a:p>
            <a:pPr algn="l">
              <a:lnSpc>
                <a:spcPct val="100000"/>
              </a:lnSpc>
              <a:spcBef>
                <a:spcPts val="0"/>
              </a:spcBef>
              <a:spcAft>
                <a:spcPts val="0"/>
              </a:spcAft>
            </a:pPr>
            <a:r>
              <a:rPr lang="el-GR" sz="1400" b="1" dirty="0">
                <a:solidFill>
                  <a:srgbClr val="5A5F64"/>
                </a:solidFill>
                <a:latin typeface="Calibri" panose="020F0502020204030204"/>
              </a:rPr>
              <a:t>αυξανόμενη σημασία ESG</a:t>
            </a:r>
            <a:endParaRPr lang="el-GR" sz="1400" b="1" dirty="0">
              <a:solidFill>
                <a:srgbClr val="5A5F64"/>
              </a:solidFill>
              <a:latin typeface="Calibri" panose="020F0502020204030204"/>
            </a:endParaRPr>
          </a:p>
          <a:p>
            <a:pPr algn="l">
              <a:spcBef>
                <a:spcPts val="1000"/>
              </a:spcBef>
              <a:spcAft>
                <a:spcPts val="0"/>
              </a:spcAft>
            </a:pPr>
            <a:r>
              <a:rPr lang="el-GR" sz="1400" dirty="0">
                <a:solidFill>
                  <a:srgbClr val="5A5F64"/>
                </a:solidFill>
                <a:latin typeface="Calibri" panose="020F0502020204030204"/>
              </a:rPr>
              <a:t>Η σημασία του </a:t>
            </a:r>
            <a:r>
              <a:rPr lang="el-GR" sz="1400" b="0" dirty="0">
                <a:solidFill>
                  <a:srgbClr val="5A5F64"/>
                </a:solidFill>
                <a:latin typeface="Calibri" panose="020F0502020204030204"/>
              </a:rPr>
              <a:t>ESG αναγνωρίζεται, αλλά η υιοθέτησή  του παραμένει περιορισμένη.</a:t>
            </a:r>
            <a:endParaRPr lang="el-GR" sz="1400" b="0" dirty="0">
              <a:solidFill>
                <a:srgbClr val="5A5F64"/>
              </a:solidFill>
              <a:latin typeface="Calibri" panose="020F0502020204030204"/>
            </a:endParaRPr>
          </a:p>
        </p:txBody>
      </p:sp>
      <p:sp>
        <p:nvSpPr>
          <p:cNvPr id="6" name="Conclusion Baseline"/>
          <p:cNvSpPr/>
          <p:nvPr/>
        </p:nvSpPr>
        <p:spPr>
          <a:xfrm>
            <a:off x="9454896" y="4352386"/>
            <a:ext cx="2209204" cy="94178"/>
          </a:xfrm>
          <a:prstGeom prst="rect">
            <a:avLst/>
          </a:prstGeom>
          <a:solidFill>
            <a:srgbClr val="073B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1" cy="1"/>
          <a:chOff x="0" y="0"/>
          <a:chExt cx="1" cy="1"/>
        </a:xfrm>
      </p:grpSpPr>
      <p:sp>
        <p:nvSpPr>
          <p:cNvPr id="4" name="Conclusion Panel"/>
          <p:cNvSpPr/>
          <p:nvPr/>
        </p:nvSpPr>
        <p:spPr>
          <a:xfrm>
            <a:off x="9454896" y="1"/>
            <a:ext cx="2209204" cy="3971635"/>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1" name="Shape 0"/>
          <p:cNvSpPr/>
          <p:nvPr/>
        </p:nvSpPr>
        <p:spPr>
          <a:xfrm>
            <a:off x="0" y="0"/>
            <a:ext cx="1762188" cy="6857640"/>
          </a:xfrm>
          <a:prstGeom prst="rect">
            <a:avLst/>
          </a:prstGeom>
          <a:solidFill>
            <a:srgbClr val="073B70"/>
          </a:solidFill>
          <a:ln w="12700">
            <a:solidFill>
              <a:srgbClr val="073B70"/>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a:defRPr>
                <a:latin typeface="Calibri" panose="020F0502020204030204"/>
              </a:defRPr>
            </a:pPr>
            <a:endParaRPr lang="en-US"/>
          </a:p>
        </p:txBody>
      </p:sp>
      <p:sp>
        <p:nvSpPr>
          <p:cNvPr id="77" name="Text 6"/>
          <p:cNvSpPr/>
          <p:nvPr/>
        </p:nvSpPr>
        <p:spPr>
          <a:xfrm>
            <a:off x="304800" y="350050"/>
            <a:ext cx="11887200" cy="662376"/>
          </a:xfrm>
          <a:prstGeom prst="rect">
            <a:avLst/>
          </a:prstGeom>
          <a:solidFill>
            <a:srgbClr val="F58220"/>
          </a:solidFill>
          <a:ln w="0">
            <a:noFill/>
          </a:ln>
        </p:spPr>
        <p:style>
          <a:lnRef idx="0">
            <a:scrgbClr r="0" g="0" b="0"/>
          </a:lnRef>
          <a:fillRef idx="0">
            <a:scrgbClr r="0" g="0" b="0"/>
          </a:fillRef>
          <a:effectRef idx="0">
            <a:scrgbClr r="0" g="0" b="0"/>
          </a:effectRef>
          <a:fontRef idx="minor"/>
        </p:style>
        <p:txBody>
          <a:bodyPr lIns="1874519" tIns="0" rIns="0" bIns="0" anchor="ctr">
            <a:normAutofit/>
          </a:bodyPr>
          <a:lstStyle/>
          <a:p>
            <a:pPr defTabSz="914400">
              <a:lnSpc>
                <a:spcPct val="100000"/>
              </a:lnSpc>
              <a:tabLst>
                <a:tab pos="0" algn="l"/>
              </a:tabLst>
              <a:defRPr>
                <a:latin typeface="Calibri" panose="020F0502020204030204"/>
              </a:defRPr>
            </a:pPr>
            <a:r>
              <a:rPr lang="el-GR" sz="2400" b="1" u="none">
                <a:solidFill>
                  <a:srgbClr val="FFFFFF"/>
                </a:solidFill>
                <a:latin typeface="Calibri" panose="020F0502020204030204"/>
              </a:rPr>
              <a:t>Μεταβολή πιστωτικής πολιτικής τα τελευταία 2 χρόνια</a:t>
            </a:r>
            <a:endParaRPr lang="en-US" sz="1900" b="0" u="none" strike="noStrike">
              <a:solidFill>
                <a:srgbClr val="000000"/>
              </a:solidFill>
              <a:effectLst/>
              <a:uFillTx/>
              <a:latin typeface="Arial" panose="020B0604020202020204"/>
            </a:endParaRPr>
          </a:p>
        </p:txBody>
      </p:sp>
      <p:sp>
        <p:nvSpPr>
          <p:cNvPr id="74" name="Text 3"/>
          <p:cNvSpPr/>
          <p:nvPr/>
        </p:nvSpPr>
        <p:spPr>
          <a:xfrm>
            <a:off x="710780" y="263563"/>
            <a:ext cx="1371239" cy="830997"/>
          </a:xfrm>
          <a:prstGeom prst="rect">
            <a:avLst/>
          </a:prstGeom>
          <a:noFill/>
          <a:ln w="0">
            <a:noFill/>
          </a:ln>
        </p:spPr>
        <p:style>
          <a:lnRef idx="0">
            <a:scrgbClr r="0" g="0" b="0"/>
          </a:lnRef>
          <a:fillRef idx="0">
            <a:scrgbClr r="0" g="0" b="0"/>
          </a:fillRef>
          <a:effectRef idx="0">
            <a:scrgbClr r="0" g="0" b="0"/>
          </a:effectRef>
          <a:fontRef idx="minor"/>
        </p:style>
        <p:txBody>
          <a:bodyPr wrap="square">
            <a:normAutofit/>
          </a:bodyPr>
          <a:lstStyle/>
          <a:p>
            <a:pPr defTabSz="914400">
              <a:tabLst>
                <a:tab pos="0" algn="l"/>
              </a:tabLst>
              <a:defRPr>
                <a:latin typeface="Calibri" panose="020F0502020204030204"/>
              </a:defRPr>
            </a:pPr>
            <a:r>
              <a:rPr lang="en-US" sz="4800" u="none">
                <a:solidFill>
                  <a:schemeClr val="bg1"/>
                </a:solidFill>
                <a:latin typeface="Calibri" panose="020F0502020204030204"/>
              </a:rPr>
              <a:t>7. </a:t>
            </a:r>
            <a:endParaRPr lang="en-US" sz="2100" b="0" u="none" strike="noStrike">
              <a:solidFill>
                <a:srgbClr val="000000"/>
              </a:solidFill>
              <a:effectLst/>
              <a:uFillTx/>
              <a:latin typeface="Arial" panose="020B0604020202020204"/>
            </a:endParaRPr>
          </a:p>
        </p:txBody>
      </p:sp>
      <p:sp>
        <p:nvSpPr>
          <p:cNvPr id="73" name="Text 2"/>
          <p:cNvSpPr/>
          <p:nvPr/>
        </p:nvSpPr>
        <p:spPr>
          <a:xfrm>
            <a:off x="710780" y="1419282"/>
            <a:ext cx="766763" cy="504496"/>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defRPr>
                <a:latin typeface="Calibri" panose="020F0502020204030204"/>
              </a:defRPr>
            </a:pPr>
            <a:r>
              <a:rPr lang="en-US" sz="1000" b="1" u="none" strike="noStrike" spc="99">
                <a:solidFill>
                  <a:srgbClr val="F58220"/>
                </a:solidFill>
                <a:effectLst/>
                <a:uFillTx/>
                <a:latin typeface="Calibri" panose="020F0502020204030204"/>
              </a:rPr>
              <a:t>CREDIT RISK SURVEY | CYPRUS</a:t>
            </a:r>
            <a:endParaRPr lang="en-US" sz="1000" b="0" u="none" strike="noStrike">
              <a:solidFill>
                <a:srgbClr val="000000"/>
              </a:solidFill>
              <a:effectLst/>
              <a:uFillTx/>
              <a:latin typeface="Arial" panose="020B0604020202020204"/>
            </a:endParaRPr>
          </a:p>
        </p:txBody>
      </p:sp>
      <p:graphicFrame>
        <p:nvGraphicFramePr>
          <p:cNvPr id="79" name="Chart 0" descr="Chart"/>
          <p:cNvGraphicFramePr/>
          <p:nvPr/>
        </p:nvGraphicFramePr>
        <p:xfrm>
          <a:off x="2082019" y="660551"/>
          <a:ext cx="7629146" cy="5239512"/>
        </p:xfrm>
        <a:graphic>
          <a:graphicData uri="http://schemas.openxmlformats.org/drawingml/2006/chart">
            <c:chart xmlns:c="http://schemas.openxmlformats.org/drawingml/2006/chart" xmlns:r="http://schemas.openxmlformats.org/officeDocument/2006/relationships" r:id="rId1"/>
          </a:graphicData>
        </a:graphic>
      </p:graphicFrame>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8944" y="5917454"/>
            <a:ext cx="1034915" cy="456719"/>
          </a:xfrm>
          <a:prstGeom prst="rect">
            <a:avLst/>
          </a:prstGeom>
        </p:spPr>
      </p:pic>
      <p:sp>
        <p:nvSpPr>
          <p:cNvPr id="80" name="Συνοπτικό συμπέρασμα"/>
          <p:cNvSpPr txBox="1"/>
          <p:nvPr/>
        </p:nvSpPr>
        <p:spPr>
          <a:xfrm>
            <a:off x="9817596" y="1419549"/>
            <a:ext cx="1706155" cy="2082621"/>
          </a:xfrm>
          <a:prstGeom prst="rect">
            <a:avLst/>
          </a:prstGeom>
          <a:noFill/>
          <a:ln>
            <a:noFill/>
          </a:ln>
        </p:spPr>
        <p:txBody>
          <a:bodyPr wrap="square" lIns="0" tIns="0" rIns="0" bIns="0" anchor="t">
            <a:spAutoFit/>
          </a:bodyPr>
          <a:lstStyle/>
          <a:p>
            <a:pPr algn="l">
              <a:lnSpc>
                <a:spcPct val="100000"/>
              </a:lnSpc>
              <a:spcBef>
                <a:spcPts val="0"/>
              </a:spcBef>
              <a:spcAft>
                <a:spcPts val="0"/>
              </a:spcAft>
            </a:pPr>
            <a:r>
              <a:rPr lang="el-GR" sz="1200" b="1" dirty="0">
                <a:solidFill>
                  <a:srgbClr val="F58220"/>
                </a:solidFill>
                <a:latin typeface="Calibri" panose="020F0502020204030204"/>
              </a:rPr>
              <a:t>ΚΥΡΙΟ ΣΥΜΠΕΡΑΣΜΑ</a:t>
            </a:r>
            <a:endParaRPr lang="el-GR" sz="1200" b="1" dirty="0">
              <a:solidFill>
                <a:srgbClr val="F58220"/>
              </a:solidFill>
              <a:latin typeface="Calibri" panose="020F0502020204030204"/>
            </a:endParaRPr>
          </a:p>
          <a:p>
            <a:pPr marL="0" marR="0" lvl="0" indent="0" algn="l" defTabSz="914400" rtl="0" eaLnBrk="1" fontAlgn="auto" latinLnBrk="0" hangingPunct="1">
              <a:lnSpc>
                <a:spcPct val="100000"/>
              </a:lnSpc>
              <a:spcBef>
                <a:spcPts val="800"/>
              </a:spcBef>
              <a:spcAft>
                <a:spcPts val="0"/>
              </a:spcAft>
              <a:buClrTx/>
              <a:buSzTx/>
              <a:buFontTx/>
              <a:buNone/>
              <a:defRPr/>
            </a:pPr>
            <a:r>
              <a:rPr kumimoji="0" lang="el-GR" sz="3400" b="1" i="0" u="none" strike="noStrike" kern="1200" cap="none" spc="0" normalizeH="0" baseline="0" noProof="0" dirty="0">
                <a:ln>
                  <a:noFill/>
                </a:ln>
                <a:solidFill>
                  <a:srgbClr val="073B70"/>
                </a:solidFill>
                <a:effectLst/>
                <a:uLnTx/>
                <a:uFillTx/>
                <a:latin typeface="Calibri" panose="020F0502020204030204"/>
                <a:ea typeface="+mn-ea"/>
                <a:cs typeface="+mn-cs"/>
              </a:rPr>
              <a:t>41%</a:t>
            </a:r>
            <a:endParaRPr kumimoji="0" lang="el-GR" sz="3400" b="1" i="0" u="none" strike="noStrike" kern="1200" cap="none" spc="0" normalizeH="0" baseline="0" noProof="0" dirty="0">
              <a:ln>
                <a:noFill/>
              </a:ln>
              <a:solidFill>
                <a:srgbClr val="073B7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l-GR" sz="1400" b="1" i="0" u="none" strike="noStrike" kern="1200" cap="none" spc="0" normalizeH="0" baseline="0" noProof="0" dirty="0">
                <a:ln>
                  <a:noFill/>
                </a:ln>
                <a:solidFill>
                  <a:srgbClr val="5A5F64"/>
                </a:solidFill>
                <a:effectLst/>
                <a:uLnTx/>
                <a:uFillTx/>
                <a:latin typeface="Calibri" panose="020F0502020204030204"/>
                <a:ea typeface="+mn-ea"/>
                <a:cs typeface="+mn-cs"/>
              </a:rPr>
              <a:t>καμία μεταβολή</a:t>
            </a:r>
            <a:endParaRPr lang="el-GR" sz="3400" b="1" dirty="0">
              <a:solidFill>
                <a:srgbClr val="073B70"/>
              </a:solidFill>
              <a:latin typeface="Calibri" panose="020F0502020204030204"/>
            </a:endParaRPr>
          </a:p>
          <a:p>
            <a:pPr algn="l">
              <a:lnSpc>
                <a:spcPct val="100000"/>
              </a:lnSpc>
              <a:spcBef>
                <a:spcPts val="800"/>
              </a:spcBef>
              <a:spcAft>
                <a:spcPts val="0"/>
              </a:spcAft>
            </a:pPr>
            <a:r>
              <a:rPr lang="el-GR" sz="3400" b="1" dirty="0">
                <a:solidFill>
                  <a:srgbClr val="F58220"/>
                </a:solidFill>
                <a:latin typeface="Calibri" panose="020F0502020204030204"/>
              </a:rPr>
              <a:t>4</a:t>
            </a:r>
            <a:r>
              <a:rPr lang="en-US" sz="3400" b="1" dirty="0">
                <a:solidFill>
                  <a:srgbClr val="F58220"/>
                </a:solidFill>
                <a:latin typeface="Calibri" panose="020F0502020204030204"/>
              </a:rPr>
              <a:t>6</a:t>
            </a:r>
            <a:r>
              <a:rPr sz="3400" b="1" dirty="0">
                <a:solidFill>
                  <a:srgbClr val="F58220"/>
                </a:solidFill>
                <a:latin typeface="Calibri" panose="020F0502020204030204"/>
              </a:rPr>
              <a:t>%</a:t>
            </a:r>
            <a:endParaRPr sz="3400" b="1" dirty="0">
              <a:solidFill>
                <a:srgbClr val="F58220"/>
              </a:solidFill>
              <a:latin typeface="Calibri" panose="020F0502020204030204"/>
            </a:endParaRPr>
          </a:p>
          <a:p>
            <a:pPr algn="l">
              <a:lnSpc>
                <a:spcPct val="100000"/>
              </a:lnSpc>
              <a:spcBef>
                <a:spcPts val="0"/>
              </a:spcBef>
              <a:spcAft>
                <a:spcPts val="0"/>
              </a:spcAft>
            </a:pPr>
            <a:r>
              <a:rPr lang="el-GR" sz="1400" b="1" dirty="0" err="1">
                <a:solidFill>
                  <a:srgbClr val="5A5F64"/>
                </a:solidFill>
                <a:latin typeface="Calibri" panose="020F0502020204030204"/>
              </a:rPr>
              <a:t>αυστηροποίησε</a:t>
            </a:r>
            <a:r>
              <a:rPr lang="el-GR" sz="1400" b="1" dirty="0">
                <a:solidFill>
                  <a:srgbClr val="5A5F64"/>
                </a:solidFill>
                <a:latin typeface="Calibri" panose="020F0502020204030204"/>
              </a:rPr>
              <a:t> τους όρους πίστωσης</a:t>
            </a:r>
            <a:endParaRPr sz="1700" b="0" dirty="0">
              <a:solidFill>
                <a:srgbClr val="5A5F64"/>
              </a:solidFill>
              <a:latin typeface="Calibri" panose="020F0502020204030204"/>
            </a:endParaRPr>
          </a:p>
        </p:txBody>
      </p:sp>
      <p:sp>
        <p:nvSpPr>
          <p:cNvPr id="6" name="Conclusion Baseline"/>
          <p:cNvSpPr/>
          <p:nvPr/>
        </p:nvSpPr>
        <p:spPr>
          <a:xfrm>
            <a:off x="9454896" y="4080886"/>
            <a:ext cx="2209204" cy="94178"/>
          </a:xfrm>
          <a:prstGeom prst="rect">
            <a:avLst/>
          </a:prstGeom>
          <a:solidFill>
            <a:srgbClr val="073B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1" cy="1"/>
          <a:chOff x="0" y="0"/>
          <a:chExt cx="1" cy="1"/>
        </a:xfrm>
      </p:grpSpPr>
      <p:sp>
        <p:nvSpPr>
          <p:cNvPr id="90" name="Conclusion Panel"/>
          <p:cNvSpPr/>
          <p:nvPr/>
        </p:nvSpPr>
        <p:spPr>
          <a:xfrm>
            <a:off x="9454896" y="0"/>
            <a:ext cx="2209204" cy="4756727"/>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0" name="Shape 0"/>
          <p:cNvSpPr/>
          <p:nvPr/>
        </p:nvSpPr>
        <p:spPr>
          <a:xfrm>
            <a:off x="0" y="0"/>
            <a:ext cx="1762188" cy="6857640"/>
          </a:xfrm>
          <a:prstGeom prst="rect">
            <a:avLst/>
          </a:prstGeom>
          <a:solidFill>
            <a:srgbClr val="073B70"/>
          </a:solidFill>
          <a:ln w="12700">
            <a:solidFill>
              <a:srgbClr val="073B70"/>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a:defRPr>
                <a:latin typeface="Calibri" panose="020F0502020204030204"/>
              </a:defRPr>
            </a:pPr>
            <a:endParaRPr lang="en-US"/>
          </a:p>
        </p:txBody>
      </p:sp>
      <p:sp>
        <p:nvSpPr>
          <p:cNvPr id="86" name="Text 6"/>
          <p:cNvSpPr/>
          <p:nvPr/>
        </p:nvSpPr>
        <p:spPr>
          <a:xfrm>
            <a:off x="304800" y="350050"/>
            <a:ext cx="11887200" cy="662376"/>
          </a:xfrm>
          <a:prstGeom prst="rect">
            <a:avLst/>
          </a:prstGeom>
          <a:solidFill>
            <a:srgbClr val="F58220"/>
          </a:solidFill>
          <a:ln w="0">
            <a:noFill/>
          </a:ln>
        </p:spPr>
        <p:style>
          <a:lnRef idx="0">
            <a:scrgbClr r="0" g="0" b="0"/>
          </a:lnRef>
          <a:fillRef idx="0">
            <a:scrgbClr r="0" g="0" b="0"/>
          </a:fillRef>
          <a:effectRef idx="0">
            <a:scrgbClr r="0" g="0" b="0"/>
          </a:effectRef>
          <a:fontRef idx="minor"/>
        </p:style>
        <p:txBody>
          <a:bodyPr lIns="1874519" tIns="0" rIns="0" bIns="0" anchor="ctr">
            <a:normAutofit/>
          </a:bodyPr>
          <a:lstStyle/>
          <a:p>
            <a:pPr defTabSz="914400">
              <a:lnSpc>
                <a:spcPct val="100000"/>
              </a:lnSpc>
              <a:tabLst>
                <a:tab pos="0" algn="l"/>
              </a:tabLst>
              <a:defRPr>
                <a:latin typeface="Calibri" panose="020F0502020204030204"/>
              </a:defRPr>
            </a:pPr>
            <a:r>
              <a:rPr lang="el-GR" sz="2400" b="1" u="none">
                <a:solidFill>
                  <a:srgbClr val="FFFFFF"/>
                </a:solidFill>
                <a:latin typeface="Calibri" panose="020F0502020204030204"/>
              </a:rPr>
              <a:t>Επισφάλειες ως ποσοστό συνολικών πωλήσεων</a:t>
            </a:r>
            <a:endParaRPr lang="en-US" sz="1900" b="0" u="none" strike="noStrike">
              <a:solidFill>
                <a:srgbClr val="000000"/>
              </a:solidFill>
              <a:effectLst/>
              <a:uFillTx/>
              <a:latin typeface="Arial" panose="020B0604020202020204"/>
            </a:endParaRPr>
          </a:p>
        </p:txBody>
      </p:sp>
      <p:sp>
        <p:nvSpPr>
          <p:cNvPr id="83" name="Text 3"/>
          <p:cNvSpPr/>
          <p:nvPr/>
        </p:nvSpPr>
        <p:spPr>
          <a:xfrm>
            <a:off x="710780" y="263563"/>
            <a:ext cx="1371239" cy="830997"/>
          </a:xfrm>
          <a:prstGeom prst="rect">
            <a:avLst/>
          </a:prstGeom>
          <a:noFill/>
          <a:ln w="0">
            <a:noFill/>
          </a:ln>
        </p:spPr>
        <p:style>
          <a:lnRef idx="0">
            <a:scrgbClr r="0" g="0" b="0"/>
          </a:lnRef>
          <a:fillRef idx="0">
            <a:scrgbClr r="0" g="0" b="0"/>
          </a:fillRef>
          <a:effectRef idx="0">
            <a:scrgbClr r="0" g="0" b="0"/>
          </a:effectRef>
          <a:fontRef idx="minor"/>
        </p:style>
        <p:txBody>
          <a:bodyPr wrap="square">
            <a:normAutofit/>
          </a:bodyPr>
          <a:lstStyle/>
          <a:p>
            <a:pPr defTabSz="914400">
              <a:tabLst>
                <a:tab pos="0" algn="l"/>
              </a:tabLst>
              <a:defRPr>
                <a:latin typeface="Calibri" panose="020F0502020204030204"/>
              </a:defRPr>
            </a:pPr>
            <a:r>
              <a:rPr lang="en-US" sz="4800" u="none">
                <a:solidFill>
                  <a:schemeClr val="bg1"/>
                </a:solidFill>
                <a:latin typeface="Calibri" panose="020F0502020204030204"/>
              </a:rPr>
              <a:t>8. </a:t>
            </a:r>
            <a:endParaRPr lang="en-US" sz="2100" b="0" u="none" strike="noStrike">
              <a:solidFill>
                <a:srgbClr val="000000"/>
              </a:solidFill>
              <a:effectLst/>
              <a:uFillTx/>
              <a:latin typeface="Arial" panose="020B0604020202020204"/>
            </a:endParaRPr>
          </a:p>
        </p:txBody>
      </p:sp>
      <p:sp>
        <p:nvSpPr>
          <p:cNvPr id="82" name="Text 2"/>
          <p:cNvSpPr/>
          <p:nvPr/>
        </p:nvSpPr>
        <p:spPr>
          <a:xfrm>
            <a:off x="710780" y="1419282"/>
            <a:ext cx="766763" cy="504496"/>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defRPr>
                <a:latin typeface="Calibri" panose="020F0502020204030204"/>
              </a:defRPr>
            </a:pPr>
            <a:r>
              <a:rPr lang="en-US" sz="1000" b="1" u="none" strike="noStrike" spc="99">
                <a:solidFill>
                  <a:srgbClr val="F58220"/>
                </a:solidFill>
                <a:effectLst/>
                <a:uFillTx/>
                <a:latin typeface="Calibri" panose="020F0502020204030204"/>
              </a:rPr>
              <a:t>CREDIT RISK SURVEY | CYPRUS</a:t>
            </a:r>
            <a:endParaRPr lang="en-US" sz="1000" b="0" u="none" strike="noStrike">
              <a:solidFill>
                <a:srgbClr val="000000"/>
              </a:solidFill>
              <a:effectLst/>
              <a:uFillTx/>
              <a:latin typeface="Arial" panose="020B0604020202020204"/>
            </a:endParaRPr>
          </a:p>
        </p:txBody>
      </p:sp>
      <p:graphicFrame>
        <p:nvGraphicFramePr>
          <p:cNvPr id="88" name="Chart 0" descr="Chart"/>
          <p:cNvGraphicFramePr/>
          <p:nvPr/>
        </p:nvGraphicFramePr>
        <p:xfrm>
          <a:off x="2235475" y="845184"/>
          <a:ext cx="7219421" cy="5239512"/>
        </p:xfrm>
        <a:graphic>
          <a:graphicData uri="http://schemas.openxmlformats.org/drawingml/2006/chart">
            <c:chart xmlns:c="http://schemas.openxmlformats.org/drawingml/2006/chart" xmlns:r="http://schemas.openxmlformats.org/officeDocument/2006/relationships" r:id="rId1"/>
          </a:graphicData>
        </a:graphic>
      </p:graphicFrame>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8944" y="5917454"/>
            <a:ext cx="1034915" cy="456719"/>
          </a:xfrm>
          <a:prstGeom prst="rect">
            <a:avLst/>
          </a:prstGeom>
        </p:spPr>
      </p:pic>
      <p:sp>
        <p:nvSpPr>
          <p:cNvPr id="89" name="Συνοπτικό συμπέρασμα"/>
          <p:cNvSpPr txBox="1"/>
          <p:nvPr/>
        </p:nvSpPr>
        <p:spPr>
          <a:xfrm>
            <a:off x="9817596" y="1419549"/>
            <a:ext cx="1706155" cy="3072636"/>
          </a:xfrm>
          <a:prstGeom prst="rect">
            <a:avLst/>
          </a:prstGeom>
          <a:noFill/>
          <a:ln>
            <a:noFill/>
          </a:ln>
        </p:spPr>
        <p:txBody>
          <a:bodyPr wrap="square" lIns="0" tIns="0" rIns="0" bIns="0" anchor="t">
            <a:spAutoFit/>
          </a:bodyPr>
          <a:lstStyle/>
          <a:p>
            <a:pPr algn="l">
              <a:lnSpc>
                <a:spcPct val="100000"/>
              </a:lnSpc>
              <a:spcBef>
                <a:spcPts val="0"/>
              </a:spcBef>
              <a:spcAft>
                <a:spcPts val="0"/>
              </a:spcAft>
            </a:pPr>
            <a:r>
              <a:rPr lang="el-GR" sz="1200" b="1" dirty="0">
                <a:solidFill>
                  <a:srgbClr val="F58220"/>
                </a:solidFill>
                <a:latin typeface="Calibri" panose="020F0502020204030204"/>
              </a:rPr>
              <a:t>ΚΥΡΙΟ </a:t>
            </a:r>
            <a:r>
              <a:rPr lang="en-US" sz="1200" b="1" dirty="0">
                <a:solidFill>
                  <a:srgbClr val="F58220"/>
                </a:solidFill>
                <a:latin typeface="Calibri" panose="020F0502020204030204"/>
              </a:rPr>
              <a:t> </a:t>
            </a:r>
            <a:r>
              <a:rPr lang="el-GR" sz="1200" b="1" dirty="0">
                <a:solidFill>
                  <a:srgbClr val="F58220"/>
                </a:solidFill>
                <a:latin typeface="Calibri" panose="020F0502020204030204"/>
              </a:rPr>
              <a:t>ΣΥΜΠΕΡΑΣΜΑ</a:t>
            </a:r>
            <a:endParaRPr lang="el-GR" sz="1200" b="1" dirty="0">
              <a:solidFill>
                <a:srgbClr val="F58220"/>
              </a:solidFill>
              <a:latin typeface="Calibri" panose="020F0502020204030204"/>
            </a:endParaRPr>
          </a:p>
          <a:p>
            <a:pPr algn="l">
              <a:lnSpc>
                <a:spcPct val="100000"/>
              </a:lnSpc>
              <a:spcBef>
                <a:spcPts val="800"/>
              </a:spcBef>
              <a:spcAft>
                <a:spcPts val="0"/>
              </a:spcAft>
            </a:pPr>
            <a:r>
              <a:rPr sz="3400" b="1" dirty="0">
                <a:solidFill>
                  <a:srgbClr val="073B70"/>
                </a:solidFill>
                <a:latin typeface="Calibri" panose="020F0502020204030204"/>
              </a:rPr>
              <a:t>66%</a:t>
            </a:r>
            <a:endParaRPr sz="3400" b="1" dirty="0">
              <a:solidFill>
                <a:srgbClr val="073B70"/>
              </a:solidFill>
              <a:latin typeface="Calibri" panose="020F0502020204030204"/>
            </a:endParaRPr>
          </a:p>
          <a:p>
            <a:pPr algn="l">
              <a:lnSpc>
                <a:spcPct val="100000"/>
              </a:lnSpc>
              <a:spcBef>
                <a:spcPts val="0"/>
              </a:spcBef>
              <a:spcAft>
                <a:spcPts val="0"/>
              </a:spcAft>
            </a:pPr>
            <a:r>
              <a:rPr lang="el-GR" sz="1400" b="1" dirty="0">
                <a:solidFill>
                  <a:srgbClr val="5A5F64"/>
                </a:solidFill>
                <a:latin typeface="Calibri" panose="020F0502020204030204"/>
              </a:rPr>
              <a:t>επισφάλειες έως 2%</a:t>
            </a:r>
            <a:endParaRPr lang="el-GR" sz="1400" b="1" dirty="0">
              <a:solidFill>
                <a:srgbClr val="5A5F64"/>
              </a:solidFill>
              <a:latin typeface="Calibri" panose="020F0502020204030204"/>
            </a:endParaRPr>
          </a:p>
          <a:p>
            <a:pPr algn="l">
              <a:lnSpc>
                <a:spcPct val="100000"/>
              </a:lnSpc>
              <a:spcBef>
                <a:spcPts val="800"/>
              </a:spcBef>
              <a:spcAft>
                <a:spcPts val="0"/>
              </a:spcAft>
            </a:pPr>
            <a:r>
              <a:rPr sz="3400" b="1" dirty="0">
                <a:solidFill>
                  <a:srgbClr val="F58220"/>
                </a:solidFill>
                <a:latin typeface="Calibri" panose="020F0502020204030204"/>
              </a:rPr>
              <a:t>13%</a:t>
            </a:r>
            <a:endParaRPr sz="3400" b="1" dirty="0">
              <a:solidFill>
                <a:srgbClr val="F58220"/>
              </a:solidFill>
              <a:latin typeface="Calibri" panose="020F0502020204030204"/>
            </a:endParaRPr>
          </a:p>
          <a:p>
            <a:pPr algn="l">
              <a:lnSpc>
                <a:spcPct val="100000"/>
              </a:lnSpc>
              <a:spcBef>
                <a:spcPts val="0"/>
              </a:spcBef>
              <a:spcAft>
                <a:spcPts val="0"/>
              </a:spcAft>
            </a:pPr>
            <a:r>
              <a:rPr lang="el-GR" sz="1400" b="1" dirty="0">
                <a:solidFill>
                  <a:srgbClr val="5A5F64"/>
                </a:solidFill>
                <a:latin typeface="Calibri" panose="020F0502020204030204"/>
              </a:rPr>
              <a:t>επισφάλειες 4% </a:t>
            </a:r>
            <a:br>
              <a:rPr lang="el-GR" sz="1700" b="1" dirty="0">
                <a:solidFill>
                  <a:srgbClr val="5A5F64"/>
                </a:solidFill>
                <a:latin typeface="Calibri" panose="020F0502020204030204"/>
              </a:rPr>
            </a:br>
            <a:r>
              <a:rPr lang="el-GR" sz="1400" b="1" dirty="0">
                <a:solidFill>
                  <a:srgbClr val="5A5F64"/>
                </a:solidFill>
                <a:latin typeface="Calibri" panose="020F0502020204030204"/>
              </a:rPr>
              <a:t>και άνω</a:t>
            </a:r>
            <a:endParaRPr sz="1700" b="1" dirty="0">
              <a:solidFill>
                <a:srgbClr val="5A5F64"/>
              </a:solidFill>
              <a:latin typeface="Calibri" panose="020F0502020204030204"/>
            </a:endParaRPr>
          </a:p>
          <a:p>
            <a:pPr algn="l">
              <a:lnSpc>
                <a:spcPct val="100000"/>
              </a:lnSpc>
              <a:spcBef>
                <a:spcPts val="1000"/>
              </a:spcBef>
              <a:spcAft>
                <a:spcPts val="0"/>
              </a:spcAft>
            </a:pPr>
            <a:r>
              <a:rPr lang="el-GR" sz="1400" b="0" dirty="0">
                <a:solidFill>
                  <a:srgbClr val="5A5F64"/>
                </a:solidFill>
                <a:latin typeface="Calibri" panose="020F0502020204030204"/>
              </a:rPr>
              <a:t>Οι επισφάλειες παραμένουν χαμηλές για την πλειονότητα των επιχειρήσεων.</a:t>
            </a:r>
            <a:endParaRPr lang="el-GR" sz="1400" b="0" dirty="0">
              <a:solidFill>
                <a:srgbClr val="5A5F64"/>
              </a:solidFill>
              <a:latin typeface="Calibri" panose="020F0502020204030204"/>
            </a:endParaRPr>
          </a:p>
        </p:txBody>
      </p:sp>
      <p:sp>
        <p:nvSpPr>
          <p:cNvPr id="4" name="Conclusion Baseline"/>
          <p:cNvSpPr/>
          <p:nvPr/>
        </p:nvSpPr>
        <p:spPr>
          <a:xfrm>
            <a:off x="9454896" y="4899308"/>
            <a:ext cx="2209204" cy="94178"/>
          </a:xfrm>
          <a:prstGeom prst="rect">
            <a:avLst/>
          </a:prstGeom>
          <a:solidFill>
            <a:srgbClr val="073B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1" cy="1"/>
          <a:chOff x="0" y="0"/>
          <a:chExt cx="1" cy="1"/>
        </a:xfrm>
      </p:grpSpPr>
      <p:sp>
        <p:nvSpPr>
          <p:cNvPr id="99" name="Conclusion Panel"/>
          <p:cNvSpPr/>
          <p:nvPr/>
        </p:nvSpPr>
        <p:spPr>
          <a:xfrm>
            <a:off x="9454896" y="0"/>
            <a:ext cx="2209204" cy="6117336"/>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9" name="Shape 0"/>
          <p:cNvSpPr/>
          <p:nvPr/>
        </p:nvSpPr>
        <p:spPr>
          <a:xfrm>
            <a:off x="0" y="0"/>
            <a:ext cx="1762188" cy="6857640"/>
          </a:xfrm>
          <a:prstGeom prst="rect">
            <a:avLst/>
          </a:prstGeom>
          <a:solidFill>
            <a:srgbClr val="073B70"/>
          </a:solidFill>
          <a:ln w="12700">
            <a:solidFill>
              <a:srgbClr val="073B70"/>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a:defRPr>
                <a:latin typeface="Calibri" panose="020F0502020204030204"/>
              </a:defRPr>
            </a:pPr>
            <a:endParaRPr lang="en-US"/>
          </a:p>
        </p:txBody>
      </p:sp>
      <p:sp>
        <p:nvSpPr>
          <p:cNvPr id="95" name="Text 6"/>
          <p:cNvSpPr/>
          <p:nvPr/>
        </p:nvSpPr>
        <p:spPr>
          <a:xfrm>
            <a:off x="304800" y="350050"/>
            <a:ext cx="11887200" cy="662376"/>
          </a:xfrm>
          <a:prstGeom prst="rect">
            <a:avLst/>
          </a:prstGeom>
          <a:solidFill>
            <a:srgbClr val="F58220"/>
          </a:solidFill>
          <a:ln w="0">
            <a:noFill/>
          </a:ln>
        </p:spPr>
        <p:style>
          <a:lnRef idx="0">
            <a:scrgbClr r="0" g="0" b="0"/>
          </a:lnRef>
          <a:fillRef idx="0">
            <a:scrgbClr r="0" g="0" b="0"/>
          </a:fillRef>
          <a:effectRef idx="0">
            <a:scrgbClr r="0" g="0" b="0"/>
          </a:effectRef>
          <a:fontRef idx="minor"/>
        </p:style>
        <p:txBody>
          <a:bodyPr lIns="1874519" tIns="0" rIns="0" bIns="0" anchor="ctr">
            <a:normAutofit/>
          </a:bodyPr>
          <a:lstStyle/>
          <a:p>
            <a:pPr defTabSz="914400">
              <a:lnSpc>
                <a:spcPct val="100000"/>
              </a:lnSpc>
              <a:tabLst>
                <a:tab pos="0" algn="l"/>
              </a:tabLst>
              <a:defRPr>
                <a:latin typeface="Calibri" panose="020F0502020204030204"/>
              </a:defRPr>
            </a:pPr>
            <a:r>
              <a:rPr lang="el-GR" sz="2400" b="1" u="none">
                <a:solidFill>
                  <a:srgbClr val="FFFFFF"/>
                </a:solidFill>
                <a:latin typeface="Calibri" panose="020F0502020204030204"/>
              </a:rPr>
              <a:t>Μέσος όρος πιστώσεων και είσπραξης απαιτήσεων</a:t>
            </a:r>
            <a:endParaRPr lang="en-US" sz="1900" b="0" u="none" strike="noStrike">
              <a:solidFill>
                <a:srgbClr val="000000"/>
              </a:solidFill>
              <a:effectLst/>
              <a:uFillTx/>
              <a:latin typeface="Arial" panose="020B0604020202020204"/>
            </a:endParaRPr>
          </a:p>
        </p:txBody>
      </p:sp>
      <p:sp>
        <p:nvSpPr>
          <p:cNvPr id="92" name="Text 3"/>
          <p:cNvSpPr/>
          <p:nvPr/>
        </p:nvSpPr>
        <p:spPr>
          <a:xfrm>
            <a:off x="710780" y="263563"/>
            <a:ext cx="1371239" cy="830997"/>
          </a:xfrm>
          <a:prstGeom prst="rect">
            <a:avLst/>
          </a:prstGeom>
          <a:noFill/>
          <a:ln w="0">
            <a:noFill/>
          </a:ln>
        </p:spPr>
        <p:style>
          <a:lnRef idx="0">
            <a:scrgbClr r="0" g="0" b="0"/>
          </a:lnRef>
          <a:fillRef idx="0">
            <a:scrgbClr r="0" g="0" b="0"/>
          </a:fillRef>
          <a:effectRef idx="0">
            <a:scrgbClr r="0" g="0" b="0"/>
          </a:effectRef>
          <a:fontRef idx="minor"/>
        </p:style>
        <p:txBody>
          <a:bodyPr wrap="square">
            <a:normAutofit/>
          </a:bodyPr>
          <a:lstStyle/>
          <a:p>
            <a:pPr defTabSz="914400">
              <a:tabLst>
                <a:tab pos="0" algn="l"/>
              </a:tabLst>
              <a:defRPr>
                <a:latin typeface="Calibri" panose="020F0502020204030204"/>
              </a:defRPr>
            </a:pPr>
            <a:r>
              <a:rPr lang="en-US" sz="4800" u="none">
                <a:solidFill>
                  <a:schemeClr val="bg1"/>
                </a:solidFill>
                <a:latin typeface="Calibri" panose="020F0502020204030204"/>
              </a:rPr>
              <a:t>9. </a:t>
            </a:r>
            <a:endParaRPr lang="en-US" sz="2100" b="0" u="none" strike="noStrike">
              <a:solidFill>
                <a:srgbClr val="000000"/>
              </a:solidFill>
              <a:effectLst/>
              <a:uFillTx/>
              <a:latin typeface="Arial" panose="020B0604020202020204"/>
            </a:endParaRPr>
          </a:p>
        </p:txBody>
      </p:sp>
      <p:sp>
        <p:nvSpPr>
          <p:cNvPr id="91" name="Text 2"/>
          <p:cNvSpPr/>
          <p:nvPr/>
        </p:nvSpPr>
        <p:spPr>
          <a:xfrm>
            <a:off x="710780" y="1419282"/>
            <a:ext cx="766763" cy="504496"/>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defRPr>
                <a:latin typeface="Calibri" panose="020F0502020204030204"/>
              </a:defRPr>
            </a:pPr>
            <a:r>
              <a:rPr lang="en-US" sz="1000" b="1" u="none" strike="noStrike" spc="99">
                <a:solidFill>
                  <a:srgbClr val="F58220"/>
                </a:solidFill>
                <a:effectLst/>
                <a:uFillTx/>
                <a:latin typeface="Calibri" panose="020F0502020204030204"/>
              </a:rPr>
              <a:t>CREDIT RISK SURVEY | CYPRUS</a:t>
            </a:r>
            <a:endParaRPr lang="en-US" sz="1000" b="0" u="none" strike="noStrike">
              <a:solidFill>
                <a:srgbClr val="000000"/>
              </a:solidFill>
              <a:effectLst/>
              <a:uFillTx/>
              <a:latin typeface="Arial" panose="020B0604020202020204"/>
            </a:endParaRPr>
          </a:p>
        </p:txBody>
      </p:sp>
      <p:graphicFrame>
        <p:nvGraphicFramePr>
          <p:cNvPr id="97" name="Chart 0" descr="Chart"/>
          <p:cNvGraphicFramePr/>
          <p:nvPr/>
        </p:nvGraphicFramePr>
        <p:xfrm>
          <a:off x="2007100" y="1109111"/>
          <a:ext cx="7629146" cy="5239512"/>
        </p:xfrm>
        <a:graphic>
          <a:graphicData uri="http://schemas.openxmlformats.org/drawingml/2006/chart">
            <c:chart xmlns:c="http://schemas.openxmlformats.org/drawingml/2006/chart" xmlns:r="http://schemas.openxmlformats.org/officeDocument/2006/relationships" r:id="rId1"/>
          </a:graphicData>
        </a:graphic>
      </p:graphicFrame>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8944" y="5917454"/>
            <a:ext cx="1034915" cy="456719"/>
          </a:xfrm>
          <a:prstGeom prst="rect">
            <a:avLst/>
          </a:prstGeom>
        </p:spPr>
      </p:pic>
      <p:sp>
        <p:nvSpPr>
          <p:cNvPr id="98" name="Συνοπτικό συμπέρασμα"/>
          <p:cNvSpPr txBox="1"/>
          <p:nvPr/>
        </p:nvSpPr>
        <p:spPr>
          <a:xfrm>
            <a:off x="9817596" y="1419549"/>
            <a:ext cx="1706155" cy="4406520"/>
          </a:xfrm>
          <a:prstGeom prst="rect">
            <a:avLst/>
          </a:prstGeom>
          <a:noFill/>
          <a:ln>
            <a:noFill/>
          </a:ln>
        </p:spPr>
        <p:txBody>
          <a:bodyPr wrap="square" lIns="0" tIns="0" rIns="0" bIns="0" anchor="t">
            <a:spAutoFit/>
          </a:bodyPr>
          <a:lstStyle/>
          <a:p>
            <a:pPr algn="l">
              <a:lnSpc>
                <a:spcPct val="100000"/>
              </a:lnSpc>
              <a:spcBef>
                <a:spcPts val="0"/>
              </a:spcBef>
              <a:spcAft>
                <a:spcPts val="0"/>
              </a:spcAft>
            </a:pPr>
            <a:r>
              <a:rPr lang="el-GR" sz="1200" b="1">
                <a:solidFill>
                  <a:srgbClr val="F58220"/>
                </a:solidFill>
                <a:latin typeface="Calibri" panose="020F0502020204030204"/>
              </a:rPr>
              <a:t>ΚΥΡΙΟ ΣΥΜΠΕΡΑΣΜΑ</a:t>
            </a:r>
            <a:endParaRPr lang="el-GR" sz="1200" b="1">
              <a:solidFill>
                <a:srgbClr val="F58220"/>
              </a:solidFill>
              <a:latin typeface="Calibri" panose="020F0502020204030204"/>
            </a:endParaRPr>
          </a:p>
          <a:p>
            <a:pPr algn="l">
              <a:lnSpc>
                <a:spcPct val="100000"/>
              </a:lnSpc>
              <a:spcBef>
                <a:spcPts val="800"/>
              </a:spcBef>
              <a:spcAft>
                <a:spcPts val="0"/>
              </a:spcAft>
            </a:pPr>
            <a:r>
              <a:rPr sz="3400" b="1" dirty="0">
                <a:solidFill>
                  <a:srgbClr val="073B70"/>
                </a:solidFill>
                <a:latin typeface="Calibri" panose="020F0502020204030204"/>
              </a:rPr>
              <a:t>77%</a:t>
            </a:r>
            <a:endParaRPr sz="3400" b="1" dirty="0">
              <a:solidFill>
                <a:srgbClr val="073B70"/>
              </a:solidFill>
              <a:latin typeface="Calibri" panose="020F0502020204030204"/>
            </a:endParaRPr>
          </a:p>
          <a:p>
            <a:pPr algn="l">
              <a:lnSpc>
                <a:spcPct val="100000"/>
              </a:lnSpc>
              <a:spcBef>
                <a:spcPts val="0"/>
              </a:spcBef>
              <a:spcAft>
                <a:spcPts val="0"/>
              </a:spcAft>
            </a:pPr>
            <a:r>
              <a:rPr lang="el-GR" sz="1400" b="1">
                <a:solidFill>
                  <a:srgbClr val="5A5F64"/>
                </a:solidFill>
                <a:latin typeface="Calibri" panose="020F0502020204030204"/>
              </a:rPr>
              <a:t>π</a:t>
            </a:r>
            <a:r>
              <a:rPr lang="el-GR" sz="1400" b="1" err="1">
                <a:solidFill>
                  <a:srgbClr val="5A5F64"/>
                </a:solidFill>
                <a:latin typeface="Calibri" panose="020F0502020204030204"/>
              </a:rPr>
              <a:t>ιστώσεις</a:t>
            </a:r>
            <a:r>
              <a:rPr lang="el-GR" sz="1400" b="1">
                <a:solidFill>
                  <a:srgbClr val="5A5F64"/>
                </a:solidFill>
                <a:latin typeface="Calibri" panose="020F0502020204030204"/>
              </a:rPr>
              <a:t> </a:t>
            </a:r>
            <a:r>
              <a:rPr lang="el-GR" sz="1400" b="1" err="1">
                <a:solidFill>
                  <a:srgbClr val="5A5F64"/>
                </a:solidFill>
                <a:latin typeface="Calibri" panose="020F0502020204030204"/>
              </a:rPr>
              <a:t>έως</a:t>
            </a:r>
            <a:r>
              <a:rPr lang="el-GR" sz="1400" b="1">
                <a:solidFill>
                  <a:srgbClr val="5A5F64"/>
                </a:solidFill>
                <a:latin typeface="Calibri" panose="020F0502020204030204"/>
              </a:rPr>
              <a:t> 60 </a:t>
            </a:r>
            <a:r>
              <a:rPr lang="el-GR" sz="1400" b="1" err="1">
                <a:solidFill>
                  <a:srgbClr val="5A5F64"/>
                </a:solidFill>
                <a:latin typeface="Calibri" panose="020F0502020204030204"/>
              </a:rPr>
              <a:t>ημέρες</a:t>
            </a:r>
            <a:endParaRPr sz="1700" b="1" dirty="0">
              <a:solidFill>
                <a:srgbClr val="5A5F64"/>
              </a:solidFill>
              <a:latin typeface="Calibri" panose="020F0502020204030204"/>
            </a:endParaRPr>
          </a:p>
          <a:p>
            <a:pPr algn="l">
              <a:lnSpc>
                <a:spcPct val="100000"/>
              </a:lnSpc>
              <a:spcBef>
                <a:spcPts val="800"/>
              </a:spcBef>
              <a:spcAft>
                <a:spcPts val="0"/>
              </a:spcAft>
            </a:pPr>
            <a:r>
              <a:rPr sz="3400" b="1" dirty="0">
                <a:solidFill>
                  <a:srgbClr val="F58220"/>
                </a:solidFill>
                <a:latin typeface="Calibri" panose="020F0502020204030204"/>
              </a:rPr>
              <a:t>66%</a:t>
            </a:r>
            <a:endParaRPr sz="3400" b="1" dirty="0">
              <a:solidFill>
                <a:srgbClr val="F58220"/>
              </a:solidFill>
              <a:latin typeface="Calibri" panose="020F0502020204030204"/>
            </a:endParaRPr>
          </a:p>
          <a:p>
            <a:pPr algn="l">
              <a:lnSpc>
                <a:spcPct val="100000"/>
              </a:lnSpc>
              <a:spcBef>
                <a:spcPts val="0"/>
              </a:spcBef>
              <a:spcAft>
                <a:spcPts val="0"/>
              </a:spcAft>
            </a:pPr>
            <a:r>
              <a:rPr lang="el-GR" sz="1400" b="1" err="1">
                <a:solidFill>
                  <a:srgbClr val="5A5F64"/>
                </a:solidFill>
                <a:latin typeface="Calibri" panose="020F0502020204030204"/>
              </a:rPr>
              <a:t>εισ</a:t>
            </a:r>
            <a:r>
              <a:rPr lang="el-GR" sz="1400" b="1">
                <a:solidFill>
                  <a:srgbClr val="5A5F64"/>
                </a:solidFill>
                <a:latin typeface="Calibri" panose="020F0502020204030204"/>
              </a:rPr>
              <a:t>πράξεις έως 60 ημέρες</a:t>
            </a:r>
            <a:endParaRPr lang="el-GR" sz="1400" b="1">
              <a:solidFill>
                <a:srgbClr val="5A5F64"/>
              </a:solidFill>
              <a:latin typeface="Calibri" panose="020F0502020204030204"/>
            </a:endParaRPr>
          </a:p>
          <a:p>
            <a:pPr algn="l">
              <a:spcBef>
                <a:spcPts val="1000"/>
              </a:spcBef>
              <a:spcAft>
                <a:spcPts val="0"/>
              </a:spcAft>
            </a:pPr>
            <a:r>
              <a:rPr lang="el-GR" sz="1400">
                <a:solidFill>
                  <a:srgbClr val="5A5F64"/>
                </a:solidFill>
                <a:latin typeface="Calibri" panose="020F0502020204030204"/>
              </a:rPr>
              <a:t>Οι κυπριακές επιχειρήσεις διατηρούν τους χρόνους είσπραξης σε σχετικά ελεγχόμενα επίπεδα, στοιχείο ιδιαίτερα σημαντικό για τη διατήρηση της ρευστότητάς τους.</a:t>
            </a:r>
            <a:endParaRPr lang="el-GR" sz="1700">
              <a:solidFill>
                <a:srgbClr val="5A5F64"/>
              </a:solidFill>
              <a:latin typeface="Calibri" panose="020F0502020204030204"/>
            </a:endParaRPr>
          </a:p>
        </p:txBody>
      </p:sp>
      <p:sp>
        <p:nvSpPr>
          <p:cNvPr id="4" name="Conclusion Baseline"/>
          <p:cNvSpPr/>
          <p:nvPr/>
        </p:nvSpPr>
        <p:spPr>
          <a:xfrm>
            <a:off x="9454896" y="6227568"/>
            <a:ext cx="2209204" cy="94178"/>
          </a:xfrm>
          <a:prstGeom prst="rect">
            <a:avLst/>
          </a:prstGeom>
          <a:solidFill>
            <a:srgbClr val="073B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1" cy="1"/>
          <a:chOff x="0" y="0"/>
          <a:chExt cx="1" cy="1"/>
        </a:xfrm>
      </p:grpSpPr>
      <p:graphicFrame>
        <p:nvGraphicFramePr>
          <p:cNvPr id="7" name="Chart 0" descr="Chart"/>
          <p:cNvGraphicFramePr/>
          <p:nvPr/>
        </p:nvGraphicFramePr>
        <p:xfrm>
          <a:off x="775855" y="1134661"/>
          <a:ext cx="9961624" cy="5239512"/>
        </p:xfrm>
        <a:graphic>
          <a:graphicData uri="http://schemas.openxmlformats.org/drawingml/2006/chart">
            <c:chart xmlns:c="http://schemas.openxmlformats.org/drawingml/2006/chart" xmlns:r="http://schemas.openxmlformats.org/officeDocument/2006/relationships" r:id="rId1"/>
          </a:graphicData>
        </a:graphic>
      </p:graphicFrame>
      <p:sp>
        <p:nvSpPr>
          <p:cNvPr id="108" name="Conclusion Panel"/>
          <p:cNvSpPr/>
          <p:nvPr/>
        </p:nvSpPr>
        <p:spPr>
          <a:xfrm>
            <a:off x="9454896" y="0"/>
            <a:ext cx="2209204" cy="4765964"/>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8" name="Shape 0"/>
          <p:cNvSpPr/>
          <p:nvPr/>
        </p:nvSpPr>
        <p:spPr>
          <a:xfrm>
            <a:off x="0" y="0"/>
            <a:ext cx="1762188" cy="6857640"/>
          </a:xfrm>
          <a:prstGeom prst="rect">
            <a:avLst/>
          </a:prstGeom>
          <a:solidFill>
            <a:srgbClr val="073B70"/>
          </a:solidFill>
          <a:ln w="12700">
            <a:solidFill>
              <a:srgbClr val="073B70"/>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a:defRPr>
                <a:latin typeface="Calibri" panose="020F0502020204030204"/>
              </a:defRPr>
            </a:pPr>
            <a:endParaRPr lang="en-US"/>
          </a:p>
        </p:txBody>
      </p:sp>
      <p:sp>
        <p:nvSpPr>
          <p:cNvPr id="104" name="Text 6"/>
          <p:cNvSpPr/>
          <p:nvPr/>
        </p:nvSpPr>
        <p:spPr>
          <a:xfrm>
            <a:off x="304800" y="350050"/>
            <a:ext cx="11887200" cy="662376"/>
          </a:xfrm>
          <a:prstGeom prst="rect">
            <a:avLst/>
          </a:prstGeom>
          <a:solidFill>
            <a:srgbClr val="F58220"/>
          </a:solidFill>
          <a:ln w="0">
            <a:noFill/>
          </a:ln>
        </p:spPr>
        <p:style>
          <a:lnRef idx="0">
            <a:scrgbClr r="0" g="0" b="0"/>
          </a:lnRef>
          <a:fillRef idx="0">
            <a:scrgbClr r="0" g="0" b="0"/>
          </a:fillRef>
          <a:effectRef idx="0">
            <a:scrgbClr r="0" g="0" b="0"/>
          </a:effectRef>
          <a:fontRef idx="minor"/>
        </p:style>
        <p:txBody>
          <a:bodyPr lIns="1874519" tIns="0" rIns="0" bIns="0" anchor="ctr">
            <a:normAutofit/>
          </a:bodyPr>
          <a:lstStyle/>
          <a:p>
            <a:pPr defTabSz="914400">
              <a:lnSpc>
                <a:spcPct val="100000"/>
              </a:lnSpc>
              <a:tabLst>
                <a:tab pos="0" algn="l"/>
              </a:tabLst>
              <a:defRPr>
                <a:latin typeface="Calibri" panose="020F0502020204030204"/>
              </a:defRPr>
            </a:pPr>
            <a:r>
              <a:rPr lang="el-GR" sz="2400" b="1" u="none" dirty="0">
                <a:solidFill>
                  <a:srgbClr val="FFFFFF"/>
                </a:solidFill>
                <a:latin typeface="Calibri" panose="020F0502020204030204"/>
              </a:rPr>
              <a:t>Δείκτες μέτρησης απόδοσης είσπραξης απαιτήσεων</a:t>
            </a:r>
            <a:endParaRPr lang="en-US" sz="1900" b="0" u="none" strike="noStrike" dirty="0">
              <a:solidFill>
                <a:srgbClr val="000000"/>
              </a:solidFill>
              <a:effectLst/>
              <a:uFillTx/>
              <a:latin typeface="Arial" panose="020B0604020202020204"/>
            </a:endParaRPr>
          </a:p>
        </p:txBody>
      </p:sp>
      <p:sp>
        <p:nvSpPr>
          <p:cNvPr id="101" name="Text 3"/>
          <p:cNvSpPr/>
          <p:nvPr/>
        </p:nvSpPr>
        <p:spPr>
          <a:xfrm>
            <a:off x="710780" y="263563"/>
            <a:ext cx="1371239" cy="830997"/>
          </a:xfrm>
          <a:prstGeom prst="rect">
            <a:avLst/>
          </a:prstGeom>
          <a:noFill/>
          <a:ln w="0">
            <a:noFill/>
          </a:ln>
        </p:spPr>
        <p:style>
          <a:lnRef idx="0">
            <a:scrgbClr r="0" g="0" b="0"/>
          </a:lnRef>
          <a:fillRef idx="0">
            <a:scrgbClr r="0" g="0" b="0"/>
          </a:fillRef>
          <a:effectRef idx="0">
            <a:scrgbClr r="0" g="0" b="0"/>
          </a:effectRef>
          <a:fontRef idx="minor"/>
        </p:style>
        <p:txBody>
          <a:bodyPr wrap="square">
            <a:normAutofit/>
          </a:bodyPr>
          <a:lstStyle/>
          <a:p>
            <a:pPr defTabSz="914400">
              <a:tabLst>
                <a:tab pos="0" algn="l"/>
              </a:tabLst>
              <a:defRPr>
                <a:latin typeface="Calibri" panose="020F0502020204030204"/>
              </a:defRPr>
            </a:pPr>
            <a:r>
              <a:rPr lang="en-US" sz="4800" u="none">
                <a:solidFill>
                  <a:schemeClr val="bg1"/>
                </a:solidFill>
                <a:latin typeface="Calibri" panose="020F0502020204030204"/>
              </a:rPr>
              <a:t>10. </a:t>
            </a:r>
            <a:endParaRPr lang="en-US" sz="2100" b="0" u="none" strike="noStrike">
              <a:solidFill>
                <a:srgbClr val="000000"/>
              </a:solidFill>
              <a:effectLst/>
              <a:uFillTx/>
              <a:latin typeface="Arial" panose="020B0604020202020204"/>
            </a:endParaRPr>
          </a:p>
        </p:txBody>
      </p:sp>
      <p:sp>
        <p:nvSpPr>
          <p:cNvPr id="100" name="Text 2"/>
          <p:cNvSpPr/>
          <p:nvPr/>
        </p:nvSpPr>
        <p:spPr>
          <a:xfrm>
            <a:off x="710780" y="1419282"/>
            <a:ext cx="766763" cy="504496"/>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defRPr>
                <a:latin typeface="Calibri" panose="020F0502020204030204"/>
              </a:defRPr>
            </a:pPr>
            <a:r>
              <a:rPr lang="en-US" sz="1000" b="1" u="none" strike="noStrike" spc="99">
                <a:solidFill>
                  <a:srgbClr val="F58220"/>
                </a:solidFill>
                <a:effectLst/>
                <a:uFillTx/>
                <a:latin typeface="Calibri" panose="020F0502020204030204"/>
              </a:rPr>
              <a:t>CREDIT RISK SURVEY | CYPRUS</a:t>
            </a:r>
            <a:endParaRPr lang="en-US" sz="1000" b="0" u="none" strike="noStrike">
              <a:solidFill>
                <a:srgbClr val="000000"/>
              </a:solidFill>
              <a:effectLst/>
              <a:uFillTx/>
              <a:latin typeface="Arial" panose="020B0604020202020204"/>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8944" y="5917454"/>
            <a:ext cx="1034915" cy="456719"/>
          </a:xfrm>
          <a:prstGeom prst="rect">
            <a:avLst/>
          </a:prstGeom>
        </p:spPr>
      </p:pic>
      <p:sp>
        <p:nvSpPr>
          <p:cNvPr id="107" name="Συνοπτικό συμπέρασμα"/>
          <p:cNvSpPr txBox="1"/>
          <p:nvPr/>
        </p:nvSpPr>
        <p:spPr>
          <a:xfrm>
            <a:off x="9817596" y="1419549"/>
            <a:ext cx="1706155" cy="3072636"/>
          </a:xfrm>
          <a:prstGeom prst="rect">
            <a:avLst/>
          </a:prstGeom>
          <a:noFill/>
          <a:ln>
            <a:noFill/>
          </a:ln>
        </p:spPr>
        <p:txBody>
          <a:bodyPr wrap="square" lIns="0" tIns="0" rIns="0" bIns="0" anchor="t">
            <a:spAutoFit/>
          </a:bodyPr>
          <a:lstStyle/>
          <a:p>
            <a:pPr algn="l">
              <a:lnSpc>
                <a:spcPct val="100000"/>
              </a:lnSpc>
              <a:spcBef>
                <a:spcPts val="0"/>
              </a:spcBef>
              <a:spcAft>
                <a:spcPts val="0"/>
              </a:spcAft>
            </a:pPr>
            <a:r>
              <a:rPr lang="el-GR" sz="1200" b="1">
                <a:solidFill>
                  <a:srgbClr val="F58220"/>
                </a:solidFill>
                <a:latin typeface="Calibri" panose="020F0502020204030204"/>
              </a:rPr>
              <a:t>ΚΥΡΙΟ ΣΥΜΠΕΡΑΣΜΑ</a:t>
            </a:r>
            <a:endParaRPr lang="el-GR" sz="1200" b="1">
              <a:solidFill>
                <a:srgbClr val="F58220"/>
              </a:solidFill>
              <a:latin typeface="Calibri" panose="020F0502020204030204"/>
            </a:endParaRPr>
          </a:p>
          <a:p>
            <a:pPr algn="l">
              <a:lnSpc>
                <a:spcPct val="100000"/>
              </a:lnSpc>
              <a:spcBef>
                <a:spcPts val="800"/>
              </a:spcBef>
              <a:spcAft>
                <a:spcPts val="0"/>
              </a:spcAft>
            </a:pPr>
            <a:r>
              <a:rPr sz="3400" b="1" dirty="0">
                <a:solidFill>
                  <a:srgbClr val="073B70"/>
                </a:solidFill>
                <a:latin typeface="Calibri" panose="020F0502020204030204"/>
              </a:rPr>
              <a:t>5</a:t>
            </a:r>
            <a:r>
              <a:rPr lang="el-GR" sz="3400" b="1" dirty="0">
                <a:solidFill>
                  <a:srgbClr val="073B70"/>
                </a:solidFill>
                <a:latin typeface="Calibri" panose="020F0502020204030204"/>
              </a:rPr>
              <a:t>4</a:t>
            </a:r>
            <a:r>
              <a:rPr sz="3400" b="1" dirty="0">
                <a:solidFill>
                  <a:srgbClr val="073B70"/>
                </a:solidFill>
                <a:latin typeface="Calibri" panose="020F0502020204030204"/>
              </a:rPr>
              <a:t>%</a:t>
            </a:r>
            <a:endParaRPr sz="3400" b="1" dirty="0">
              <a:solidFill>
                <a:srgbClr val="073B70"/>
              </a:solidFill>
              <a:latin typeface="Calibri" panose="020F0502020204030204"/>
            </a:endParaRPr>
          </a:p>
          <a:p>
            <a:pPr algn="l">
              <a:lnSpc>
                <a:spcPct val="100000"/>
              </a:lnSpc>
              <a:spcBef>
                <a:spcPts val="0"/>
              </a:spcBef>
              <a:spcAft>
                <a:spcPts val="0"/>
              </a:spcAft>
            </a:pPr>
            <a:r>
              <a:rPr lang="el-GR" sz="1400" b="1" err="1">
                <a:solidFill>
                  <a:srgbClr val="5A5F64"/>
                </a:solidFill>
                <a:latin typeface="Calibri" panose="020F0502020204030204"/>
              </a:rPr>
              <a:t>εκ</a:t>
            </a:r>
            <a:r>
              <a:rPr lang="el-GR" sz="1400" b="1">
                <a:solidFill>
                  <a:srgbClr val="5A5F64"/>
                </a:solidFill>
                <a:latin typeface="Calibri" panose="020F0502020204030204"/>
              </a:rPr>
              <a:t>πλήρωση στόχων</a:t>
            </a:r>
            <a:endParaRPr lang="el-GR" sz="1400" b="1">
              <a:solidFill>
                <a:srgbClr val="5A5F64"/>
              </a:solidFill>
              <a:latin typeface="Calibri" panose="020F0502020204030204"/>
            </a:endParaRPr>
          </a:p>
          <a:p>
            <a:pPr algn="l">
              <a:lnSpc>
                <a:spcPct val="100000"/>
              </a:lnSpc>
              <a:spcBef>
                <a:spcPts val="800"/>
              </a:spcBef>
              <a:spcAft>
                <a:spcPts val="0"/>
              </a:spcAft>
            </a:pPr>
            <a:r>
              <a:rPr sz="3400" b="1" dirty="0">
                <a:solidFill>
                  <a:srgbClr val="F58220"/>
                </a:solidFill>
                <a:latin typeface="Calibri" panose="020F0502020204030204"/>
              </a:rPr>
              <a:t>35%</a:t>
            </a:r>
            <a:endParaRPr sz="3400" b="1" dirty="0">
              <a:solidFill>
                <a:srgbClr val="F58220"/>
              </a:solidFill>
              <a:latin typeface="Calibri" panose="020F0502020204030204"/>
            </a:endParaRPr>
          </a:p>
          <a:p>
            <a:pPr algn="l">
              <a:lnSpc>
                <a:spcPct val="100000"/>
              </a:lnSpc>
              <a:spcBef>
                <a:spcPts val="0"/>
              </a:spcBef>
              <a:spcAft>
                <a:spcPts val="0"/>
              </a:spcAft>
            </a:pPr>
            <a:r>
              <a:rPr lang="el-GR" sz="1400" b="1">
                <a:solidFill>
                  <a:srgbClr val="5A5F64"/>
                </a:solidFill>
                <a:latin typeface="Calibri" panose="020F0502020204030204"/>
              </a:rPr>
              <a:t>επ</a:t>
            </a:r>
            <a:r>
              <a:rPr lang="el-GR" sz="1400" b="1" err="1">
                <a:solidFill>
                  <a:srgbClr val="5A5F64"/>
                </a:solidFill>
                <a:latin typeface="Calibri" panose="020F0502020204030204"/>
              </a:rPr>
              <a:t>ισφ</a:t>
            </a:r>
            <a:r>
              <a:rPr lang="el-GR" sz="1400" b="1">
                <a:solidFill>
                  <a:srgbClr val="5A5F64"/>
                </a:solidFill>
                <a:latin typeface="Calibri" panose="020F0502020204030204"/>
              </a:rPr>
              <a:t>αλείς / πωλήσεις</a:t>
            </a:r>
            <a:endParaRPr lang="el-GR" sz="1400" b="1">
              <a:solidFill>
                <a:srgbClr val="5A5F64"/>
              </a:solidFill>
              <a:latin typeface="Calibri" panose="020F0502020204030204"/>
            </a:endParaRPr>
          </a:p>
          <a:p>
            <a:pPr algn="l">
              <a:lnSpc>
                <a:spcPct val="100000"/>
              </a:lnSpc>
              <a:spcBef>
                <a:spcPts val="1000"/>
              </a:spcBef>
              <a:spcAft>
                <a:spcPts val="0"/>
              </a:spcAft>
            </a:pPr>
            <a:r>
              <a:rPr lang="el-GR" sz="1400" b="0">
                <a:solidFill>
                  <a:srgbClr val="5A5F64"/>
                </a:solidFill>
                <a:latin typeface="Calibri" panose="020F0502020204030204"/>
              </a:rPr>
              <a:t>Η απ</a:t>
            </a:r>
            <a:r>
              <a:rPr lang="el-GR" sz="1400" b="0" err="1">
                <a:solidFill>
                  <a:srgbClr val="5A5F64"/>
                </a:solidFill>
                <a:latin typeface="Calibri" panose="020F0502020204030204"/>
              </a:rPr>
              <a:t>όδοση</a:t>
            </a:r>
            <a:r>
              <a:rPr lang="el-GR" sz="1400" b="0">
                <a:solidFill>
                  <a:srgbClr val="5A5F64"/>
                </a:solidFill>
                <a:latin typeface="Calibri" panose="020F0502020204030204"/>
              </a:rPr>
              <a:t> </a:t>
            </a:r>
            <a:r>
              <a:rPr lang="el-GR" sz="1400" b="0" err="1">
                <a:solidFill>
                  <a:srgbClr val="5A5F64"/>
                </a:solidFill>
                <a:latin typeface="Calibri" panose="020F0502020204030204"/>
              </a:rPr>
              <a:t>μετριέτ</a:t>
            </a:r>
            <a:r>
              <a:rPr lang="el-GR" sz="1400" b="0">
                <a:solidFill>
                  <a:srgbClr val="5A5F64"/>
                </a:solidFill>
                <a:latin typeface="Calibri" panose="020F0502020204030204"/>
              </a:rPr>
              <a:t>αι κυρίως μέσω στόχων· λιγότερο μέσω δεικτών πιστωτικού κινδύνου.</a:t>
            </a:r>
            <a:endParaRPr lang="el-GR" sz="1400" b="0">
              <a:solidFill>
                <a:srgbClr val="5A5F64"/>
              </a:solidFill>
              <a:latin typeface="Calibri" panose="020F0502020204030204"/>
            </a:endParaRPr>
          </a:p>
        </p:txBody>
      </p:sp>
      <p:sp>
        <p:nvSpPr>
          <p:cNvPr id="4" name="Conclusion Baseline"/>
          <p:cNvSpPr/>
          <p:nvPr/>
        </p:nvSpPr>
        <p:spPr>
          <a:xfrm>
            <a:off x="9454896" y="4875214"/>
            <a:ext cx="2209204" cy="94178"/>
          </a:xfrm>
          <a:prstGeom prst="rect">
            <a:avLst/>
          </a:prstGeom>
          <a:solidFill>
            <a:srgbClr val="073B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9" name="Editable Chart Label 1"/>
          <p:cNvSpPr txBox="1"/>
          <p:nvPr/>
        </p:nvSpPr>
        <p:spPr>
          <a:xfrm>
            <a:off x="1454521" y="1444086"/>
            <a:ext cx="3090672" cy="585216"/>
          </a:xfrm>
          <a:prstGeom prst="rect">
            <a:avLst/>
          </a:prstGeom>
          <a:noFill/>
        </p:spPr>
        <p:txBody>
          <a:bodyPr wrap="square" lIns="0" tIns="0" rIns="0" bIns="0" anchor="ctr">
            <a:spAutoFit/>
          </a:bodyPr>
          <a:lstStyle/>
          <a:p>
            <a:pPr algn="r">
              <a:lnSpc>
                <a:spcPct val="90000"/>
              </a:lnSpc>
              <a:spcBef>
                <a:spcPts val="0"/>
              </a:spcBef>
              <a:spcAft>
                <a:spcPts val="0"/>
              </a:spcAft>
            </a:pPr>
            <a:r>
              <a:rPr sz="1400" b="1" dirty="0">
                <a:solidFill>
                  <a:srgbClr val="5A5F64"/>
                </a:solidFill>
                <a:latin typeface="Calibri" panose="020F0502020204030204"/>
              </a:rPr>
              <a:t>Επ</a:t>
            </a:r>
            <a:r>
              <a:rPr sz="1400" b="1" dirty="0" err="1">
                <a:solidFill>
                  <a:srgbClr val="5A5F64"/>
                </a:solidFill>
                <a:latin typeface="Calibri" panose="020F0502020204030204"/>
              </a:rPr>
              <a:t>ισφ</a:t>
            </a:r>
            <a:r>
              <a:rPr sz="1400" b="1" dirty="0">
                <a:solidFill>
                  <a:srgbClr val="5A5F64"/>
                </a:solidFill>
                <a:latin typeface="Calibri" panose="020F0502020204030204"/>
              </a:rPr>
              <a:t>αλείς απαιτήσεις</a:t>
            </a:r>
            <a:endParaRPr sz="1400" b="1" dirty="0">
              <a:solidFill>
                <a:srgbClr val="5A5F64"/>
              </a:solidFill>
              <a:latin typeface="Calibri" panose="020F0502020204030204"/>
            </a:endParaRPr>
          </a:p>
          <a:p>
            <a:pPr algn="r">
              <a:lnSpc>
                <a:spcPct val="90000"/>
              </a:lnSpc>
              <a:spcBef>
                <a:spcPts val="0"/>
              </a:spcBef>
              <a:spcAft>
                <a:spcPts val="0"/>
              </a:spcAft>
            </a:pPr>
            <a:r>
              <a:rPr sz="1400" b="1" dirty="0" err="1">
                <a:solidFill>
                  <a:srgbClr val="5A5F64"/>
                </a:solidFill>
                <a:latin typeface="Calibri" panose="020F0502020204030204"/>
              </a:rPr>
              <a:t>ως</a:t>
            </a:r>
            <a:r>
              <a:rPr sz="1400" b="1" dirty="0">
                <a:solidFill>
                  <a:srgbClr val="5A5F64"/>
                </a:solidFill>
                <a:latin typeface="Calibri" panose="020F0502020204030204"/>
              </a:rPr>
              <a:t> π</a:t>
            </a:r>
            <a:r>
              <a:rPr sz="1400" b="1" dirty="0" err="1">
                <a:solidFill>
                  <a:srgbClr val="5A5F64"/>
                </a:solidFill>
                <a:latin typeface="Calibri" panose="020F0502020204030204"/>
              </a:rPr>
              <a:t>ρος</a:t>
            </a:r>
            <a:r>
              <a:rPr sz="1400" b="1" dirty="0">
                <a:solidFill>
                  <a:srgbClr val="5A5F64"/>
                </a:solidFill>
                <a:latin typeface="Calibri" panose="020F0502020204030204"/>
              </a:rPr>
              <a:t> </a:t>
            </a:r>
            <a:r>
              <a:rPr sz="1400" b="1" dirty="0" err="1">
                <a:solidFill>
                  <a:srgbClr val="5A5F64"/>
                </a:solidFill>
                <a:latin typeface="Calibri" panose="020F0502020204030204"/>
              </a:rPr>
              <a:t>τις</a:t>
            </a:r>
            <a:r>
              <a:rPr sz="1400" b="1" dirty="0">
                <a:solidFill>
                  <a:srgbClr val="5A5F64"/>
                </a:solidFill>
                <a:latin typeface="Calibri" panose="020F0502020204030204"/>
              </a:rPr>
              <a:t> π</a:t>
            </a:r>
            <a:r>
              <a:rPr sz="1400" b="1" dirty="0" err="1">
                <a:solidFill>
                  <a:srgbClr val="5A5F64"/>
                </a:solidFill>
                <a:latin typeface="Calibri" panose="020F0502020204030204"/>
              </a:rPr>
              <a:t>ωλήσεις</a:t>
            </a:r>
            <a:endParaRPr sz="1400" b="1" dirty="0">
              <a:solidFill>
                <a:srgbClr val="5A5F64"/>
              </a:solidFill>
              <a:latin typeface="Calibri" panose="020F0502020204030204"/>
            </a:endParaRPr>
          </a:p>
        </p:txBody>
      </p:sp>
      <p:sp>
        <p:nvSpPr>
          <p:cNvPr id="110" name="Editable Chart Label 2"/>
          <p:cNvSpPr txBox="1"/>
          <p:nvPr/>
        </p:nvSpPr>
        <p:spPr>
          <a:xfrm>
            <a:off x="1454521" y="2358486"/>
            <a:ext cx="3090672" cy="585216"/>
          </a:xfrm>
          <a:prstGeom prst="rect">
            <a:avLst/>
          </a:prstGeom>
          <a:noFill/>
        </p:spPr>
        <p:txBody>
          <a:bodyPr wrap="square" lIns="0" tIns="0" rIns="0" bIns="0" anchor="ctr">
            <a:spAutoFit/>
          </a:bodyPr>
          <a:lstStyle/>
          <a:p>
            <a:pPr algn="r">
              <a:lnSpc>
                <a:spcPct val="90000"/>
              </a:lnSpc>
              <a:spcBef>
                <a:spcPts val="0"/>
              </a:spcBef>
              <a:spcAft>
                <a:spcPts val="0"/>
              </a:spcAft>
            </a:pPr>
            <a:r>
              <a:rPr sz="1400" b="1" dirty="0">
                <a:solidFill>
                  <a:srgbClr val="5A5F64"/>
                </a:solidFill>
                <a:latin typeface="Calibri" panose="020F0502020204030204"/>
              </a:rPr>
              <a:t>% </a:t>
            </a:r>
            <a:r>
              <a:rPr sz="1400" b="1" dirty="0" err="1">
                <a:solidFill>
                  <a:srgbClr val="5A5F64"/>
                </a:solidFill>
                <a:latin typeface="Calibri" panose="020F0502020204030204"/>
              </a:rPr>
              <a:t>Μείωσης</a:t>
            </a:r>
            <a:r>
              <a:rPr sz="1400" b="1" dirty="0">
                <a:solidFill>
                  <a:srgbClr val="5A5F64"/>
                </a:solidFill>
                <a:latin typeface="Calibri" panose="020F0502020204030204"/>
              </a:rPr>
              <a:t> επ</a:t>
            </a:r>
            <a:r>
              <a:rPr sz="1400" b="1" dirty="0" err="1">
                <a:solidFill>
                  <a:srgbClr val="5A5F64"/>
                </a:solidFill>
                <a:latin typeface="Calibri" panose="020F0502020204030204"/>
              </a:rPr>
              <a:t>ισφ</a:t>
            </a:r>
            <a:r>
              <a:rPr sz="1400" b="1" dirty="0">
                <a:solidFill>
                  <a:srgbClr val="5A5F64"/>
                </a:solidFill>
                <a:latin typeface="Calibri" panose="020F0502020204030204"/>
              </a:rPr>
              <a:t>αλών</a:t>
            </a:r>
            <a:endParaRPr sz="1400" b="1" dirty="0">
              <a:solidFill>
                <a:srgbClr val="5A5F64"/>
              </a:solidFill>
              <a:latin typeface="Calibri" panose="020F0502020204030204"/>
            </a:endParaRPr>
          </a:p>
          <a:p>
            <a:pPr algn="r">
              <a:lnSpc>
                <a:spcPct val="90000"/>
              </a:lnSpc>
              <a:spcBef>
                <a:spcPts val="0"/>
              </a:spcBef>
              <a:spcAft>
                <a:spcPts val="0"/>
              </a:spcAft>
            </a:pPr>
            <a:r>
              <a:rPr sz="1400" b="1" dirty="0">
                <a:solidFill>
                  <a:srgbClr val="5A5F64"/>
                </a:solidFill>
                <a:latin typeface="Calibri" panose="020F0502020204030204"/>
              </a:rPr>
              <a:t>Απα</a:t>
            </a:r>
            <a:r>
              <a:rPr sz="1400" b="1" dirty="0" err="1">
                <a:solidFill>
                  <a:srgbClr val="5A5F64"/>
                </a:solidFill>
                <a:latin typeface="Calibri" panose="020F0502020204030204"/>
              </a:rPr>
              <a:t>ιτήσεων</a:t>
            </a:r>
            <a:endParaRPr sz="1400" b="1" dirty="0">
              <a:solidFill>
                <a:srgbClr val="5A5F64"/>
              </a:solidFill>
              <a:latin typeface="Calibri" panose="020F0502020204030204"/>
            </a:endParaRPr>
          </a:p>
        </p:txBody>
      </p:sp>
      <p:sp>
        <p:nvSpPr>
          <p:cNvPr id="111" name="Editable Chart Label 3"/>
          <p:cNvSpPr txBox="1"/>
          <p:nvPr/>
        </p:nvSpPr>
        <p:spPr>
          <a:xfrm>
            <a:off x="1454521" y="3272886"/>
            <a:ext cx="3090672" cy="585216"/>
          </a:xfrm>
          <a:prstGeom prst="rect">
            <a:avLst/>
          </a:prstGeom>
          <a:noFill/>
        </p:spPr>
        <p:txBody>
          <a:bodyPr wrap="square" lIns="0" tIns="0" rIns="0" bIns="0" anchor="ctr">
            <a:spAutoFit/>
          </a:bodyPr>
          <a:lstStyle/>
          <a:p>
            <a:pPr algn="r">
              <a:lnSpc>
                <a:spcPct val="90000"/>
              </a:lnSpc>
              <a:spcBef>
                <a:spcPts val="0"/>
              </a:spcBef>
              <a:spcAft>
                <a:spcPts val="0"/>
              </a:spcAft>
            </a:pPr>
            <a:r>
              <a:rPr sz="1400" b="1">
                <a:solidFill>
                  <a:srgbClr val="5A5F64"/>
                </a:solidFill>
                <a:latin typeface="Calibri" panose="020F0502020204030204"/>
              </a:rPr>
              <a:t>% Εκπλήρωσης εισπρακτικών</a:t>
            </a:r>
            <a:endParaRPr sz="1400" b="1">
              <a:solidFill>
                <a:srgbClr val="5A5F64"/>
              </a:solidFill>
              <a:latin typeface="Calibri" panose="020F0502020204030204"/>
            </a:endParaRPr>
          </a:p>
          <a:p>
            <a:pPr algn="r">
              <a:lnSpc>
                <a:spcPct val="90000"/>
              </a:lnSpc>
              <a:spcBef>
                <a:spcPts val="0"/>
              </a:spcBef>
              <a:spcAft>
                <a:spcPts val="0"/>
              </a:spcAft>
            </a:pPr>
            <a:r>
              <a:rPr sz="1400" b="1">
                <a:solidFill>
                  <a:srgbClr val="5A5F64"/>
                </a:solidFill>
                <a:latin typeface="Calibri" panose="020F0502020204030204"/>
              </a:rPr>
              <a:t>στόχων</a:t>
            </a:r>
            <a:endParaRPr sz="1400" b="1">
              <a:solidFill>
                <a:srgbClr val="5A5F64"/>
              </a:solidFill>
              <a:latin typeface="Calibri" panose="020F0502020204030204"/>
            </a:endParaRPr>
          </a:p>
        </p:txBody>
      </p:sp>
      <p:sp>
        <p:nvSpPr>
          <p:cNvPr id="112" name="Editable Chart Label 4"/>
          <p:cNvSpPr txBox="1"/>
          <p:nvPr/>
        </p:nvSpPr>
        <p:spPr>
          <a:xfrm>
            <a:off x="1454521" y="4187286"/>
            <a:ext cx="3090672" cy="585216"/>
          </a:xfrm>
          <a:prstGeom prst="rect">
            <a:avLst/>
          </a:prstGeom>
          <a:noFill/>
        </p:spPr>
        <p:txBody>
          <a:bodyPr wrap="square" lIns="0" tIns="0" rIns="0" bIns="0" anchor="ctr">
            <a:spAutoFit/>
          </a:bodyPr>
          <a:lstStyle/>
          <a:p>
            <a:pPr algn="r">
              <a:lnSpc>
                <a:spcPct val="90000"/>
              </a:lnSpc>
              <a:spcBef>
                <a:spcPts val="0"/>
              </a:spcBef>
              <a:spcAft>
                <a:spcPts val="0"/>
              </a:spcAft>
            </a:pPr>
            <a:r>
              <a:rPr sz="1400" b="1">
                <a:solidFill>
                  <a:srgbClr val="5A5F64"/>
                </a:solidFill>
                <a:latin typeface="Calibri" panose="020F0502020204030204"/>
              </a:rPr>
              <a:t>Μέση περίοδος είσπραξης</a:t>
            </a:r>
            <a:endParaRPr sz="1400" b="1">
              <a:solidFill>
                <a:srgbClr val="5A5F64"/>
              </a:solidFill>
              <a:latin typeface="Calibri" panose="020F0502020204030204"/>
            </a:endParaRPr>
          </a:p>
          <a:p>
            <a:pPr algn="r">
              <a:lnSpc>
                <a:spcPct val="90000"/>
              </a:lnSpc>
              <a:spcBef>
                <a:spcPts val="0"/>
              </a:spcBef>
              <a:spcAft>
                <a:spcPts val="0"/>
              </a:spcAft>
            </a:pPr>
            <a:r>
              <a:rPr sz="1400" b="1">
                <a:solidFill>
                  <a:srgbClr val="5A5F64"/>
                </a:solidFill>
                <a:latin typeface="Calibri" panose="020F0502020204030204"/>
              </a:rPr>
              <a:t>απαιτήσεων (DSO)</a:t>
            </a:r>
            <a:endParaRPr sz="1400" b="1">
              <a:solidFill>
                <a:srgbClr val="5A5F64"/>
              </a:solidFill>
              <a:latin typeface="Calibri" panose="020F0502020204030204"/>
            </a:endParaRPr>
          </a:p>
        </p:txBody>
      </p:sp>
      <p:sp>
        <p:nvSpPr>
          <p:cNvPr id="113" name="Editable Chart Label 5"/>
          <p:cNvSpPr txBox="1"/>
          <p:nvPr/>
        </p:nvSpPr>
        <p:spPr>
          <a:xfrm>
            <a:off x="2166183" y="5103445"/>
            <a:ext cx="2379009" cy="581698"/>
          </a:xfrm>
          <a:prstGeom prst="rect">
            <a:avLst/>
          </a:prstGeom>
          <a:noFill/>
        </p:spPr>
        <p:txBody>
          <a:bodyPr wrap="square" lIns="0" tIns="0" rIns="0" bIns="0" anchor="ctr">
            <a:spAutoFit/>
          </a:bodyPr>
          <a:lstStyle/>
          <a:p>
            <a:pPr algn="r">
              <a:lnSpc>
                <a:spcPct val="90000"/>
              </a:lnSpc>
              <a:spcBef>
                <a:spcPts val="0"/>
              </a:spcBef>
              <a:spcAft>
                <a:spcPts val="0"/>
              </a:spcAft>
            </a:pPr>
            <a:r>
              <a:rPr sz="1400" b="1" dirty="0">
                <a:solidFill>
                  <a:srgbClr val="5A5F64"/>
                </a:solidFill>
                <a:latin typeface="Calibri" panose="020F0502020204030204"/>
              </a:rPr>
              <a:t>% Κα</a:t>
            </a:r>
            <a:r>
              <a:rPr sz="1400" b="1" dirty="0" err="1">
                <a:solidFill>
                  <a:srgbClr val="5A5F64"/>
                </a:solidFill>
                <a:latin typeface="Calibri" panose="020F0502020204030204"/>
              </a:rPr>
              <a:t>θυστερημένων</a:t>
            </a:r>
            <a:r>
              <a:rPr sz="1400" b="1" dirty="0">
                <a:solidFill>
                  <a:srgbClr val="5A5F64"/>
                </a:solidFill>
                <a:latin typeface="Calibri" panose="020F0502020204030204"/>
              </a:rPr>
              <a:t> </a:t>
            </a:r>
            <a:r>
              <a:rPr sz="1400" b="1" dirty="0" err="1">
                <a:solidFill>
                  <a:srgbClr val="5A5F64"/>
                </a:solidFill>
                <a:latin typeface="Calibri" panose="020F0502020204030204"/>
              </a:rPr>
              <a:t>οφειλών</a:t>
            </a:r>
            <a:r>
              <a:rPr lang="en-US" sz="1400" b="1" dirty="0">
                <a:solidFill>
                  <a:srgbClr val="5A5F64"/>
                </a:solidFill>
                <a:latin typeface="Calibri" panose="020F0502020204030204"/>
              </a:rPr>
              <a:t> </a:t>
            </a:r>
            <a:r>
              <a:rPr sz="1400" b="1" dirty="0" err="1">
                <a:solidFill>
                  <a:srgbClr val="5A5F64"/>
                </a:solidFill>
                <a:latin typeface="Calibri" panose="020F0502020204030204"/>
              </a:rPr>
              <a:t>ως</a:t>
            </a:r>
            <a:r>
              <a:rPr sz="1400" b="1" dirty="0">
                <a:solidFill>
                  <a:srgbClr val="5A5F64"/>
                </a:solidFill>
                <a:latin typeface="Calibri" panose="020F0502020204030204"/>
              </a:rPr>
              <a:t> </a:t>
            </a:r>
            <a:r>
              <a:rPr lang="en-US" sz="1400" b="1" dirty="0">
                <a:solidFill>
                  <a:srgbClr val="5A5F64"/>
                </a:solidFill>
                <a:latin typeface="Calibri" panose="020F0502020204030204"/>
              </a:rPr>
              <a:t> </a:t>
            </a:r>
            <a:r>
              <a:rPr sz="1400" b="1" dirty="0">
                <a:solidFill>
                  <a:srgbClr val="5A5F64"/>
                </a:solidFill>
                <a:latin typeface="Calibri" panose="020F0502020204030204"/>
              </a:rPr>
              <a:t>π</a:t>
            </a:r>
            <a:r>
              <a:rPr sz="1400" b="1" dirty="0" err="1">
                <a:solidFill>
                  <a:srgbClr val="5A5F64"/>
                </a:solidFill>
                <a:latin typeface="Calibri" panose="020F0502020204030204"/>
              </a:rPr>
              <a:t>ρος</a:t>
            </a:r>
            <a:r>
              <a:rPr sz="1400" b="1" dirty="0">
                <a:solidFill>
                  <a:srgbClr val="5A5F64"/>
                </a:solidFill>
                <a:latin typeface="Calibri" panose="020F0502020204030204"/>
              </a:rPr>
              <a:t> </a:t>
            </a:r>
            <a:r>
              <a:rPr sz="1400" b="1" dirty="0" err="1">
                <a:solidFill>
                  <a:srgbClr val="5A5F64"/>
                </a:solidFill>
                <a:latin typeface="Calibri" panose="020F0502020204030204"/>
              </a:rPr>
              <a:t>το</a:t>
            </a:r>
            <a:r>
              <a:rPr sz="1400" b="1" dirty="0">
                <a:solidFill>
                  <a:srgbClr val="5A5F64"/>
                </a:solidFill>
                <a:latin typeface="Calibri" panose="020F0502020204030204"/>
              </a:rPr>
              <a:t> </a:t>
            </a:r>
            <a:r>
              <a:rPr sz="1400" b="1" dirty="0" err="1">
                <a:solidFill>
                  <a:srgbClr val="5A5F64"/>
                </a:solidFill>
                <a:latin typeface="Calibri" panose="020F0502020204030204"/>
              </a:rPr>
              <a:t>σύνολο</a:t>
            </a:r>
            <a:r>
              <a:rPr sz="1400" b="1" dirty="0">
                <a:solidFill>
                  <a:srgbClr val="5A5F64"/>
                </a:solidFill>
                <a:latin typeface="Calibri" panose="020F0502020204030204"/>
              </a:rPr>
              <a:t> </a:t>
            </a:r>
            <a:r>
              <a:rPr sz="1400" b="1" dirty="0" err="1">
                <a:solidFill>
                  <a:srgbClr val="5A5F64"/>
                </a:solidFill>
                <a:latin typeface="Calibri" panose="020F0502020204030204"/>
              </a:rPr>
              <a:t>των</a:t>
            </a:r>
            <a:r>
              <a:rPr lang="en-US" sz="1400" b="1" dirty="0">
                <a:solidFill>
                  <a:srgbClr val="5A5F64"/>
                </a:solidFill>
                <a:latin typeface="Calibri" panose="020F0502020204030204"/>
              </a:rPr>
              <a:t> </a:t>
            </a:r>
            <a:r>
              <a:rPr sz="1400" b="1" dirty="0">
                <a:solidFill>
                  <a:srgbClr val="5A5F64"/>
                </a:solidFill>
                <a:latin typeface="Calibri" panose="020F0502020204030204"/>
              </a:rPr>
              <a:t>απα</a:t>
            </a:r>
            <a:r>
              <a:rPr sz="1400" b="1" dirty="0" err="1">
                <a:solidFill>
                  <a:srgbClr val="5A5F64"/>
                </a:solidFill>
                <a:latin typeface="Calibri" panose="020F0502020204030204"/>
              </a:rPr>
              <a:t>ιτήσεων</a:t>
            </a:r>
            <a:endParaRPr sz="1400" b="1" dirty="0">
              <a:solidFill>
                <a:srgbClr val="5A5F64"/>
              </a:solidFill>
              <a:latin typeface="Calibri" panose="020F0502020204030204"/>
            </a:endParaRPr>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1" cy="1"/>
          <a:chOff x="0" y="0"/>
          <a:chExt cx="1" cy="1"/>
        </a:xfrm>
      </p:grpSpPr>
      <p:graphicFrame>
        <p:nvGraphicFramePr>
          <p:cNvPr id="6" name="Chart 0" descr="Chart"/>
          <p:cNvGraphicFramePr/>
          <p:nvPr/>
        </p:nvGraphicFramePr>
        <p:xfrm>
          <a:off x="1319364" y="1286511"/>
          <a:ext cx="8270514" cy="5239512"/>
        </p:xfrm>
        <a:graphic>
          <a:graphicData uri="http://schemas.openxmlformats.org/drawingml/2006/chart">
            <c:chart xmlns:c="http://schemas.openxmlformats.org/drawingml/2006/chart" xmlns:r="http://schemas.openxmlformats.org/officeDocument/2006/relationships" r:id="rId1"/>
          </a:graphicData>
        </a:graphic>
      </p:graphicFrame>
      <p:sp>
        <p:nvSpPr>
          <p:cNvPr id="117" name="Conclusion Panel"/>
          <p:cNvSpPr/>
          <p:nvPr/>
        </p:nvSpPr>
        <p:spPr>
          <a:xfrm>
            <a:off x="9454896" y="0"/>
            <a:ext cx="2209204" cy="3573186"/>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7" name="Shape 0"/>
          <p:cNvSpPr/>
          <p:nvPr/>
        </p:nvSpPr>
        <p:spPr>
          <a:xfrm>
            <a:off x="0" y="0"/>
            <a:ext cx="1762188" cy="6857640"/>
          </a:xfrm>
          <a:prstGeom prst="rect">
            <a:avLst/>
          </a:prstGeom>
          <a:solidFill>
            <a:srgbClr val="073B70"/>
          </a:solidFill>
          <a:ln w="12700">
            <a:solidFill>
              <a:srgbClr val="073B70"/>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a:defRPr>
                <a:latin typeface="Calibri" panose="020F0502020204030204"/>
              </a:defRPr>
            </a:pPr>
            <a:endParaRPr lang="en-US"/>
          </a:p>
        </p:txBody>
      </p:sp>
      <p:sp>
        <p:nvSpPr>
          <p:cNvPr id="113" name="Text 6"/>
          <p:cNvSpPr/>
          <p:nvPr/>
        </p:nvSpPr>
        <p:spPr>
          <a:xfrm>
            <a:off x="304800" y="350050"/>
            <a:ext cx="11887200" cy="662376"/>
          </a:xfrm>
          <a:prstGeom prst="rect">
            <a:avLst/>
          </a:prstGeom>
          <a:solidFill>
            <a:srgbClr val="F58220"/>
          </a:solidFill>
          <a:ln w="0">
            <a:noFill/>
          </a:ln>
        </p:spPr>
        <p:style>
          <a:lnRef idx="0">
            <a:scrgbClr r="0" g="0" b="0"/>
          </a:lnRef>
          <a:fillRef idx="0">
            <a:scrgbClr r="0" g="0" b="0"/>
          </a:fillRef>
          <a:effectRef idx="0">
            <a:scrgbClr r="0" g="0" b="0"/>
          </a:effectRef>
          <a:fontRef idx="minor"/>
        </p:style>
        <p:txBody>
          <a:bodyPr lIns="1874519" tIns="0" rIns="0" bIns="0" anchor="ctr">
            <a:normAutofit/>
          </a:bodyPr>
          <a:lstStyle/>
          <a:p>
            <a:pPr defTabSz="914400">
              <a:lnSpc>
                <a:spcPct val="100000"/>
              </a:lnSpc>
              <a:tabLst>
                <a:tab pos="0" algn="l"/>
              </a:tabLst>
              <a:defRPr>
                <a:latin typeface="Calibri" panose="020F0502020204030204"/>
              </a:defRPr>
            </a:pPr>
            <a:r>
              <a:rPr lang="el-GR" sz="2400" b="1" u="none" dirty="0">
                <a:solidFill>
                  <a:srgbClr val="FFFFFF"/>
                </a:solidFill>
                <a:latin typeface="Calibri" panose="020F0502020204030204"/>
              </a:rPr>
              <a:t>Στρατηγικές προτεραιότητας επόμενης τριετίας</a:t>
            </a:r>
            <a:endParaRPr lang="en-US" sz="1900" b="0" u="none" strike="noStrike" dirty="0">
              <a:solidFill>
                <a:srgbClr val="000000"/>
              </a:solidFill>
              <a:effectLst/>
              <a:uFillTx/>
              <a:latin typeface="Arial" panose="020B0604020202020204"/>
            </a:endParaRPr>
          </a:p>
        </p:txBody>
      </p:sp>
      <p:sp>
        <p:nvSpPr>
          <p:cNvPr id="110" name="Text 3"/>
          <p:cNvSpPr/>
          <p:nvPr/>
        </p:nvSpPr>
        <p:spPr>
          <a:xfrm>
            <a:off x="710780" y="263563"/>
            <a:ext cx="1371239" cy="830997"/>
          </a:xfrm>
          <a:prstGeom prst="rect">
            <a:avLst/>
          </a:prstGeom>
          <a:noFill/>
          <a:ln w="0">
            <a:noFill/>
          </a:ln>
        </p:spPr>
        <p:style>
          <a:lnRef idx="0">
            <a:scrgbClr r="0" g="0" b="0"/>
          </a:lnRef>
          <a:fillRef idx="0">
            <a:scrgbClr r="0" g="0" b="0"/>
          </a:fillRef>
          <a:effectRef idx="0">
            <a:scrgbClr r="0" g="0" b="0"/>
          </a:effectRef>
          <a:fontRef idx="minor"/>
        </p:style>
        <p:txBody>
          <a:bodyPr wrap="square">
            <a:normAutofit/>
          </a:bodyPr>
          <a:lstStyle/>
          <a:p>
            <a:pPr defTabSz="914400">
              <a:tabLst>
                <a:tab pos="0" algn="l"/>
              </a:tabLst>
              <a:defRPr>
                <a:latin typeface="Calibri" panose="020F0502020204030204"/>
              </a:defRPr>
            </a:pPr>
            <a:r>
              <a:rPr lang="en-US" sz="4800" u="none">
                <a:solidFill>
                  <a:schemeClr val="bg1"/>
                </a:solidFill>
                <a:latin typeface="Calibri" panose="020F0502020204030204"/>
              </a:rPr>
              <a:t>11. </a:t>
            </a:r>
            <a:endParaRPr lang="en-US" sz="2100" b="0" u="none" strike="noStrike">
              <a:solidFill>
                <a:srgbClr val="000000"/>
              </a:solidFill>
              <a:effectLst/>
              <a:uFillTx/>
              <a:latin typeface="Arial" panose="020B0604020202020204"/>
            </a:endParaRPr>
          </a:p>
        </p:txBody>
      </p:sp>
      <p:sp>
        <p:nvSpPr>
          <p:cNvPr id="109" name="Text 2"/>
          <p:cNvSpPr/>
          <p:nvPr/>
        </p:nvSpPr>
        <p:spPr>
          <a:xfrm>
            <a:off x="710780" y="1419282"/>
            <a:ext cx="766763" cy="504496"/>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defRPr>
                <a:latin typeface="Calibri" panose="020F0502020204030204"/>
              </a:defRPr>
            </a:pPr>
            <a:r>
              <a:rPr lang="en-US" sz="1000" b="1" u="none" strike="noStrike" spc="99">
                <a:solidFill>
                  <a:srgbClr val="F58220"/>
                </a:solidFill>
                <a:effectLst/>
                <a:uFillTx/>
                <a:latin typeface="Calibri" panose="020F0502020204030204"/>
              </a:rPr>
              <a:t>CREDIT RISK SURVEY | CYPRUS</a:t>
            </a:r>
            <a:endParaRPr lang="en-US" sz="1000" b="0" u="none" strike="noStrike">
              <a:solidFill>
                <a:srgbClr val="000000"/>
              </a:solidFill>
              <a:effectLst/>
              <a:uFillTx/>
              <a:latin typeface="Arial" panose="020B0604020202020204"/>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8944" y="5917454"/>
            <a:ext cx="1034915" cy="456719"/>
          </a:xfrm>
          <a:prstGeom prst="rect">
            <a:avLst/>
          </a:prstGeom>
        </p:spPr>
      </p:pic>
      <p:sp>
        <p:nvSpPr>
          <p:cNvPr id="116" name="Συνοπτικό συμπέρασμα"/>
          <p:cNvSpPr txBox="1"/>
          <p:nvPr/>
        </p:nvSpPr>
        <p:spPr>
          <a:xfrm>
            <a:off x="9817596" y="1419549"/>
            <a:ext cx="1706155" cy="1800493"/>
          </a:xfrm>
          <a:prstGeom prst="rect">
            <a:avLst/>
          </a:prstGeom>
          <a:noFill/>
          <a:ln>
            <a:noFill/>
          </a:ln>
        </p:spPr>
        <p:txBody>
          <a:bodyPr wrap="square" lIns="0" tIns="0" rIns="0" bIns="0" anchor="t">
            <a:spAutoFit/>
          </a:bodyPr>
          <a:lstStyle/>
          <a:p>
            <a:pPr algn="l">
              <a:lnSpc>
                <a:spcPct val="100000"/>
              </a:lnSpc>
              <a:spcBef>
                <a:spcPts val="0"/>
              </a:spcBef>
              <a:spcAft>
                <a:spcPts val="0"/>
              </a:spcAft>
            </a:pPr>
            <a:r>
              <a:rPr lang="el-GR" sz="1200" b="1">
                <a:solidFill>
                  <a:srgbClr val="F58220"/>
                </a:solidFill>
                <a:latin typeface="Calibri" panose="020F0502020204030204"/>
              </a:rPr>
              <a:t>ΚΥΡΙΟ ΣΥΜΠΕΡΑΣΜΑ</a:t>
            </a:r>
            <a:endParaRPr lang="el-GR" sz="1200" b="1">
              <a:solidFill>
                <a:srgbClr val="F58220"/>
              </a:solidFill>
              <a:latin typeface="Calibri" panose="020F0502020204030204"/>
            </a:endParaRPr>
          </a:p>
          <a:p>
            <a:pPr algn="l">
              <a:lnSpc>
                <a:spcPct val="100000"/>
              </a:lnSpc>
              <a:spcBef>
                <a:spcPts val="800"/>
              </a:spcBef>
              <a:spcAft>
                <a:spcPts val="0"/>
              </a:spcAft>
            </a:pPr>
            <a:r>
              <a:rPr lang="el-GR" sz="3400" b="1" dirty="0">
                <a:solidFill>
                  <a:srgbClr val="073B70"/>
                </a:solidFill>
                <a:latin typeface="Calibri" panose="020F0502020204030204"/>
              </a:rPr>
              <a:t>76</a:t>
            </a:r>
            <a:r>
              <a:rPr sz="3400" b="1" dirty="0">
                <a:solidFill>
                  <a:srgbClr val="073B70"/>
                </a:solidFill>
                <a:latin typeface="Calibri" panose="020F0502020204030204"/>
              </a:rPr>
              <a:t>%</a:t>
            </a:r>
            <a:endParaRPr sz="3400" b="1" dirty="0">
              <a:solidFill>
                <a:srgbClr val="073B70"/>
              </a:solidFill>
              <a:latin typeface="Calibri" panose="020F0502020204030204"/>
            </a:endParaRPr>
          </a:p>
          <a:p>
            <a:pPr algn="l">
              <a:lnSpc>
                <a:spcPct val="100000"/>
              </a:lnSpc>
              <a:spcBef>
                <a:spcPts val="1000"/>
              </a:spcBef>
              <a:spcAft>
                <a:spcPts val="0"/>
              </a:spcAft>
            </a:pPr>
            <a:r>
              <a:rPr lang="el-GR" sz="1400">
                <a:solidFill>
                  <a:srgbClr val="5A5F64"/>
                </a:solidFill>
                <a:latin typeface="Calibri" panose="020F0502020204030204"/>
              </a:rPr>
              <a:t>Η αξιοποίηση της τεχνολογίας αποτελεί </a:t>
            </a:r>
            <a:r>
              <a:rPr lang="el-GR" sz="1400" b="0" err="1">
                <a:solidFill>
                  <a:srgbClr val="5A5F64"/>
                </a:solidFill>
                <a:latin typeface="Calibri" panose="020F0502020204030204"/>
              </a:rPr>
              <a:t>στρ</a:t>
            </a:r>
            <a:r>
              <a:rPr lang="el-GR" sz="1400" b="0">
                <a:solidFill>
                  <a:srgbClr val="5A5F64"/>
                </a:solidFill>
                <a:latin typeface="Calibri" panose="020F0502020204030204"/>
              </a:rPr>
              <a:t>ατηγική προτεραιότητα.</a:t>
            </a:r>
            <a:endParaRPr lang="el-GR" sz="1400" b="0">
              <a:solidFill>
                <a:srgbClr val="5A5F64"/>
              </a:solidFill>
              <a:latin typeface="Calibri" panose="020F0502020204030204"/>
            </a:endParaRPr>
          </a:p>
        </p:txBody>
      </p:sp>
      <p:sp>
        <p:nvSpPr>
          <p:cNvPr id="4" name="Conclusion Baseline"/>
          <p:cNvSpPr/>
          <p:nvPr/>
        </p:nvSpPr>
        <p:spPr>
          <a:xfrm>
            <a:off x="9454896" y="3682436"/>
            <a:ext cx="2209204" cy="94178"/>
          </a:xfrm>
          <a:prstGeom prst="rect">
            <a:avLst/>
          </a:prstGeom>
          <a:solidFill>
            <a:srgbClr val="073B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8" name="Editable Right-Aligned Chart Label 1"/>
          <p:cNvSpPr txBox="1"/>
          <p:nvPr/>
        </p:nvSpPr>
        <p:spPr>
          <a:xfrm>
            <a:off x="1963287" y="1591974"/>
            <a:ext cx="3128633" cy="387798"/>
          </a:xfrm>
          <a:prstGeom prst="rect">
            <a:avLst/>
          </a:prstGeom>
          <a:noFill/>
        </p:spPr>
        <p:txBody>
          <a:bodyPr wrap="square" lIns="0" tIns="0" rIns="0" bIns="0" anchor="ctr">
            <a:spAutoFit/>
          </a:bodyPr>
          <a:lstStyle/>
          <a:p>
            <a:pPr algn="r">
              <a:lnSpc>
                <a:spcPct val="90000"/>
              </a:lnSpc>
              <a:spcBef>
                <a:spcPts val="0"/>
              </a:spcBef>
              <a:spcAft>
                <a:spcPts val="0"/>
              </a:spcAft>
            </a:pPr>
            <a:r>
              <a:rPr sz="1400" b="1" dirty="0">
                <a:solidFill>
                  <a:srgbClr val="5A5F64"/>
                </a:solidFill>
                <a:latin typeface="Calibri" panose="020F0502020204030204"/>
              </a:rPr>
              <a:t>Επ</a:t>
            </a:r>
            <a:r>
              <a:rPr sz="1400" b="1" dirty="0" err="1">
                <a:solidFill>
                  <a:srgbClr val="5A5F64"/>
                </a:solidFill>
                <a:latin typeface="Calibri" panose="020F0502020204030204"/>
              </a:rPr>
              <a:t>ένδυση</a:t>
            </a:r>
            <a:r>
              <a:rPr sz="1400" b="1" dirty="0">
                <a:solidFill>
                  <a:srgbClr val="5A5F64"/>
                </a:solidFill>
                <a:latin typeface="Calibri" panose="020F0502020204030204"/>
              </a:rPr>
              <a:t> </a:t>
            </a:r>
            <a:r>
              <a:rPr sz="1400" b="1" dirty="0" err="1">
                <a:solidFill>
                  <a:srgbClr val="5A5F64"/>
                </a:solidFill>
                <a:latin typeface="Calibri" panose="020F0502020204030204"/>
              </a:rPr>
              <a:t>σε</a:t>
            </a:r>
            <a:r>
              <a:rPr sz="1400" b="1" dirty="0">
                <a:solidFill>
                  <a:srgbClr val="5A5F64"/>
                </a:solidFill>
                <a:latin typeface="Calibri" panose="020F0502020204030204"/>
              </a:rPr>
              <a:t> </a:t>
            </a:r>
            <a:r>
              <a:rPr sz="1400" b="1" dirty="0" err="1">
                <a:solidFill>
                  <a:srgbClr val="5A5F64"/>
                </a:solidFill>
                <a:latin typeface="Calibri" panose="020F0502020204030204"/>
              </a:rPr>
              <a:t>εφ</a:t>
            </a:r>
            <a:r>
              <a:rPr sz="1400" b="1" dirty="0">
                <a:solidFill>
                  <a:srgbClr val="5A5F64"/>
                </a:solidFill>
                <a:latin typeface="Calibri" panose="020F0502020204030204"/>
              </a:rPr>
              <a:t>αρμογές διαχείρισης πιστωτικού</a:t>
            </a:r>
            <a:r>
              <a:rPr lang="el-GR" sz="1400" b="1" dirty="0">
                <a:solidFill>
                  <a:srgbClr val="5A5F64"/>
                </a:solidFill>
                <a:latin typeface="Calibri" panose="020F0502020204030204"/>
              </a:rPr>
              <a:t> κινδύνου</a:t>
            </a:r>
            <a:endParaRPr lang="el-GR" sz="1400" b="1" dirty="0">
              <a:solidFill>
                <a:srgbClr val="5A5F64"/>
              </a:solidFill>
              <a:latin typeface="Calibri" panose="020F0502020204030204"/>
            </a:endParaRPr>
          </a:p>
        </p:txBody>
      </p:sp>
      <p:sp>
        <p:nvSpPr>
          <p:cNvPr id="119" name="Editable Right-Aligned Chart Label 2"/>
          <p:cNvSpPr txBox="1"/>
          <p:nvPr/>
        </p:nvSpPr>
        <p:spPr>
          <a:xfrm>
            <a:off x="931401" y="2286918"/>
            <a:ext cx="4160520" cy="387798"/>
          </a:xfrm>
          <a:prstGeom prst="rect">
            <a:avLst/>
          </a:prstGeom>
          <a:noFill/>
        </p:spPr>
        <p:txBody>
          <a:bodyPr wrap="square" lIns="0" tIns="0" rIns="0" bIns="0" anchor="ctr">
            <a:spAutoFit/>
          </a:bodyPr>
          <a:lstStyle/>
          <a:p>
            <a:pPr algn="r">
              <a:lnSpc>
                <a:spcPct val="90000"/>
              </a:lnSpc>
              <a:spcBef>
                <a:spcPts val="0"/>
              </a:spcBef>
              <a:spcAft>
                <a:spcPts val="0"/>
              </a:spcAft>
            </a:pPr>
            <a:r>
              <a:rPr sz="1400" b="1" dirty="0" err="1">
                <a:solidFill>
                  <a:srgbClr val="5A5F64"/>
                </a:solidFill>
                <a:latin typeface="Calibri" panose="020F0502020204030204"/>
              </a:rPr>
              <a:t>Πρόσληψη</a:t>
            </a:r>
            <a:r>
              <a:rPr sz="1400" b="1" dirty="0">
                <a:solidFill>
                  <a:srgbClr val="5A5F64"/>
                </a:solidFill>
                <a:latin typeface="Calibri" panose="020F0502020204030204"/>
              </a:rPr>
              <a:t> </a:t>
            </a:r>
            <a:r>
              <a:rPr sz="1400" b="1" dirty="0" err="1">
                <a:solidFill>
                  <a:srgbClr val="5A5F64"/>
                </a:solidFill>
                <a:latin typeface="Calibri" panose="020F0502020204030204"/>
              </a:rPr>
              <a:t>εξειδικευμένου</a:t>
            </a:r>
            <a:r>
              <a:rPr sz="1400" b="1" dirty="0">
                <a:solidFill>
                  <a:srgbClr val="5A5F64"/>
                </a:solidFill>
                <a:latin typeface="Calibri" panose="020F0502020204030204"/>
              </a:rPr>
              <a:t> </a:t>
            </a:r>
            <a:br>
              <a:rPr lang="el-GR" sz="1400" b="1" dirty="0">
                <a:solidFill>
                  <a:srgbClr val="5A5F64"/>
                </a:solidFill>
                <a:latin typeface="Calibri" panose="020F0502020204030204"/>
              </a:rPr>
            </a:br>
            <a:r>
              <a:rPr sz="1400" b="1" dirty="0">
                <a:solidFill>
                  <a:srgbClr val="5A5F64"/>
                </a:solidFill>
                <a:latin typeface="Calibri" panose="020F0502020204030204"/>
              </a:rPr>
              <a:t>π</a:t>
            </a:r>
            <a:r>
              <a:rPr sz="1400" b="1" dirty="0" err="1">
                <a:solidFill>
                  <a:srgbClr val="5A5F64"/>
                </a:solidFill>
                <a:latin typeface="Calibri" panose="020F0502020204030204"/>
              </a:rPr>
              <a:t>ροσω</a:t>
            </a:r>
            <a:r>
              <a:rPr sz="1400" b="1" dirty="0">
                <a:solidFill>
                  <a:srgbClr val="5A5F64"/>
                </a:solidFill>
                <a:latin typeface="Calibri" panose="020F0502020204030204"/>
              </a:rPr>
              <a:t>πικού</a:t>
            </a:r>
            <a:endParaRPr sz="1400" b="1" dirty="0">
              <a:solidFill>
                <a:srgbClr val="5A5F64"/>
              </a:solidFill>
              <a:latin typeface="Calibri" panose="020F0502020204030204"/>
            </a:endParaRPr>
          </a:p>
        </p:txBody>
      </p:sp>
      <p:sp>
        <p:nvSpPr>
          <p:cNvPr id="120" name="Editable Right-Aligned Chart Label 3"/>
          <p:cNvSpPr txBox="1"/>
          <p:nvPr/>
        </p:nvSpPr>
        <p:spPr>
          <a:xfrm>
            <a:off x="931401" y="3078811"/>
            <a:ext cx="4160520" cy="193899"/>
          </a:xfrm>
          <a:prstGeom prst="rect">
            <a:avLst/>
          </a:prstGeom>
          <a:noFill/>
        </p:spPr>
        <p:txBody>
          <a:bodyPr wrap="square" lIns="0" tIns="0" rIns="0" bIns="0" anchor="ctr">
            <a:spAutoFit/>
          </a:bodyPr>
          <a:lstStyle/>
          <a:p>
            <a:pPr algn="r">
              <a:lnSpc>
                <a:spcPct val="90000"/>
              </a:lnSpc>
              <a:spcBef>
                <a:spcPts val="0"/>
              </a:spcBef>
              <a:spcAft>
                <a:spcPts val="0"/>
              </a:spcAft>
            </a:pPr>
            <a:r>
              <a:rPr sz="1400" b="1" dirty="0" err="1">
                <a:solidFill>
                  <a:srgbClr val="5A5F64"/>
                </a:solidFill>
                <a:latin typeface="Calibri" panose="020F0502020204030204"/>
              </a:rPr>
              <a:t>Εκ</a:t>
            </a:r>
            <a:r>
              <a:rPr sz="1400" b="1" dirty="0">
                <a:solidFill>
                  <a:srgbClr val="5A5F64"/>
                </a:solidFill>
                <a:latin typeface="Calibri" panose="020F0502020204030204"/>
              </a:rPr>
              <a:t>παίδευση</a:t>
            </a:r>
            <a:r>
              <a:rPr lang="el-GR" sz="1400" b="1" dirty="0">
                <a:solidFill>
                  <a:srgbClr val="5A5F64"/>
                </a:solidFill>
                <a:latin typeface="Calibri" panose="020F0502020204030204"/>
              </a:rPr>
              <a:t> προσωπικού</a:t>
            </a:r>
            <a:endParaRPr lang="el-GR" sz="1400" b="1" dirty="0">
              <a:solidFill>
                <a:srgbClr val="5A5F64"/>
              </a:solidFill>
              <a:latin typeface="Calibri" panose="020F0502020204030204"/>
            </a:endParaRPr>
          </a:p>
        </p:txBody>
      </p:sp>
      <p:sp>
        <p:nvSpPr>
          <p:cNvPr id="121" name="Editable Right-Aligned Chart Label 4"/>
          <p:cNvSpPr txBox="1"/>
          <p:nvPr/>
        </p:nvSpPr>
        <p:spPr>
          <a:xfrm>
            <a:off x="931401" y="3676805"/>
            <a:ext cx="4160520" cy="387798"/>
          </a:xfrm>
          <a:prstGeom prst="rect">
            <a:avLst/>
          </a:prstGeom>
          <a:noFill/>
        </p:spPr>
        <p:txBody>
          <a:bodyPr wrap="square" lIns="0" tIns="0" rIns="0" bIns="0" anchor="ctr">
            <a:spAutoFit/>
          </a:bodyPr>
          <a:lstStyle/>
          <a:p>
            <a:pPr algn="r">
              <a:lnSpc>
                <a:spcPct val="90000"/>
              </a:lnSpc>
              <a:spcBef>
                <a:spcPts val="0"/>
              </a:spcBef>
              <a:spcAft>
                <a:spcPts val="0"/>
              </a:spcAft>
            </a:pPr>
            <a:r>
              <a:rPr sz="1400" b="1" dirty="0" err="1">
                <a:solidFill>
                  <a:srgbClr val="5A5F64"/>
                </a:solidFill>
                <a:latin typeface="Calibri" panose="020F0502020204030204"/>
              </a:rPr>
              <a:t>Εμ</a:t>
            </a:r>
            <a:r>
              <a:rPr sz="1400" b="1" dirty="0">
                <a:solidFill>
                  <a:srgbClr val="5A5F64"/>
                </a:solidFill>
                <a:latin typeface="Calibri" panose="020F0502020204030204"/>
              </a:rPr>
              <a:t>πλουτισμός και ενημέρωση της </a:t>
            </a:r>
            <a:br>
              <a:rPr lang="el-GR" sz="1400" b="1" dirty="0">
                <a:solidFill>
                  <a:srgbClr val="5A5F64"/>
                </a:solidFill>
                <a:latin typeface="Calibri" panose="020F0502020204030204"/>
              </a:rPr>
            </a:br>
            <a:r>
              <a:rPr sz="1400" b="1" dirty="0">
                <a:solidFill>
                  <a:srgbClr val="5A5F64"/>
                </a:solidFill>
                <a:latin typeface="Calibri" panose="020F0502020204030204"/>
              </a:rPr>
              <a:t>β</a:t>
            </a:r>
            <a:r>
              <a:rPr sz="1400" b="1" dirty="0" err="1">
                <a:solidFill>
                  <a:srgbClr val="5A5F64"/>
                </a:solidFill>
                <a:latin typeface="Calibri" panose="020F0502020204030204"/>
              </a:rPr>
              <a:t>άσης</a:t>
            </a:r>
            <a:r>
              <a:rPr lang="el-GR" sz="1400" b="1" dirty="0">
                <a:solidFill>
                  <a:srgbClr val="5A5F64"/>
                </a:solidFill>
                <a:latin typeface="Calibri" panose="020F0502020204030204"/>
              </a:rPr>
              <a:t> Δεδομένων πελατών</a:t>
            </a:r>
            <a:endParaRPr lang="el-GR" sz="1400" b="1" dirty="0">
              <a:solidFill>
                <a:srgbClr val="5A5F64"/>
              </a:solidFill>
              <a:latin typeface="Calibri" panose="020F0502020204030204"/>
            </a:endParaRPr>
          </a:p>
        </p:txBody>
      </p:sp>
      <p:sp>
        <p:nvSpPr>
          <p:cNvPr id="122" name="Editable Right-Aligned Chart Label 5"/>
          <p:cNvSpPr txBox="1"/>
          <p:nvPr/>
        </p:nvSpPr>
        <p:spPr>
          <a:xfrm>
            <a:off x="1440651" y="4371750"/>
            <a:ext cx="3651269" cy="387798"/>
          </a:xfrm>
          <a:prstGeom prst="rect">
            <a:avLst/>
          </a:prstGeom>
          <a:noFill/>
        </p:spPr>
        <p:txBody>
          <a:bodyPr wrap="square" lIns="0" tIns="0" rIns="0" bIns="0" anchor="ctr">
            <a:spAutoFit/>
          </a:bodyPr>
          <a:lstStyle/>
          <a:p>
            <a:pPr algn="r">
              <a:lnSpc>
                <a:spcPct val="90000"/>
              </a:lnSpc>
              <a:spcBef>
                <a:spcPts val="0"/>
              </a:spcBef>
              <a:spcAft>
                <a:spcPts val="0"/>
              </a:spcAft>
            </a:pPr>
            <a:r>
              <a:rPr sz="1400" b="1" dirty="0" err="1">
                <a:solidFill>
                  <a:srgbClr val="5A5F64"/>
                </a:solidFill>
                <a:latin typeface="Calibri" panose="020F0502020204030204"/>
              </a:rPr>
              <a:t>Βελτίωση</a:t>
            </a:r>
            <a:r>
              <a:rPr sz="1400" b="1" dirty="0">
                <a:solidFill>
                  <a:srgbClr val="5A5F64"/>
                </a:solidFill>
                <a:latin typeface="Calibri" panose="020F0502020204030204"/>
              </a:rPr>
              <a:t> </a:t>
            </a:r>
            <a:r>
              <a:rPr sz="1400" b="1" dirty="0" err="1">
                <a:solidFill>
                  <a:srgbClr val="5A5F64"/>
                </a:solidFill>
                <a:latin typeface="Calibri" panose="020F0502020204030204"/>
              </a:rPr>
              <a:t>δι</a:t>
            </a:r>
            <a:r>
              <a:rPr sz="1400" b="1" dirty="0">
                <a:solidFill>
                  <a:srgbClr val="5A5F64"/>
                </a:solidFill>
                <a:latin typeface="Calibri" panose="020F0502020204030204"/>
              </a:rPr>
              <a:t>αδικασιών διαχείρισης </a:t>
            </a:r>
            <a:endParaRPr lang="el-GR" sz="1400" b="1" dirty="0">
              <a:solidFill>
                <a:srgbClr val="5A5F64"/>
              </a:solidFill>
              <a:latin typeface="Calibri" panose="020F0502020204030204"/>
            </a:endParaRPr>
          </a:p>
          <a:p>
            <a:pPr algn="r">
              <a:lnSpc>
                <a:spcPct val="90000"/>
              </a:lnSpc>
              <a:spcBef>
                <a:spcPts val="0"/>
              </a:spcBef>
              <a:spcAft>
                <a:spcPts val="0"/>
              </a:spcAft>
            </a:pPr>
            <a:r>
              <a:rPr sz="1400" b="1" dirty="0">
                <a:solidFill>
                  <a:srgbClr val="5A5F64"/>
                </a:solidFill>
                <a:latin typeface="Calibri" panose="020F0502020204030204"/>
              </a:rPr>
              <a:t>και είσπραξης</a:t>
            </a:r>
            <a:r>
              <a:rPr lang="el-GR" sz="1400" b="1" dirty="0">
                <a:solidFill>
                  <a:srgbClr val="5A5F64"/>
                </a:solidFill>
                <a:latin typeface="Calibri" panose="020F0502020204030204"/>
              </a:rPr>
              <a:t> καθυστερήσεων</a:t>
            </a:r>
            <a:endParaRPr lang="el-GR" sz="1400" b="1" dirty="0">
              <a:solidFill>
                <a:srgbClr val="5A5F64"/>
              </a:solidFill>
              <a:latin typeface="Calibri" panose="020F0502020204030204"/>
            </a:endParaRPr>
          </a:p>
        </p:txBody>
      </p:sp>
      <p:sp>
        <p:nvSpPr>
          <p:cNvPr id="123" name="Editable Right-Aligned Chart Label 6"/>
          <p:cNvSpPr txBox="1"/>
          <p:nvPr/>
        </p:nvSpPr>
        <p:spPr>
          <a:xfrm>
            <a:off x="931401" y="4949697"/>
            <a:ext cx="4160520" cy="621792"/>
          </a:xfrm>
          <a:prstGeom prst="rect">
            <a:avLst/>
          </a:prstGeom>
          <a:noFill/>
        </p:spPr>
        <p:txBody>
          <a:bodyPr wrap="square" lIns="0" tIns="0" rIns="0" bIns="0" anchor="ctr">
            <a:spAutoFit/>
          </a:bodyPr>
          <a:lstStyle/>
          <a:p>
            <a:pPr algn="r">
              <a:lnSpc>
                <a:spcPct val="90000"/>
              </a:lnSpc>
              <a:spcBef>
                <a:spcPts val="0"/>
              </a:spcBef>
              <a:spcAft>
                <a:spcPts val="0"/>
              </a:spcAft>
            </a:pPr>
            <a:r>
              <a:rPr sz="1400" b="1">
                <a:solidFill>
                  <a:srgbClr val="5A5F64"/>
                </a:solidFill>
                <a:latin typeface="Calibri" panose="020F0502020204030204"/>
              </a:rPr>
              <a:t>Ενσωμάτωση Πρακτικών ESG</a:t>
            </a:r>
            <a:endParaRPr sz="1400" b="1">
              <a:solidFill>
                <a:srgbClr val="5A5F64"/>
              </a:solidFill>
              <a:latin typeface="Calibri" panose="020F0502020204030204"/>
            </a:endParaRPr>
          </a:p>
        </p:txBody>
      </p:sp>
      <p:sp>
        <p:nvSpPr>
          <p:cNvPr id="124" name="Editable Right-Aligned Chart Label 7"/>
          <p:cNvSpPr txBox="1"/>
          <p:nvPr/>
        </p:nvSpPr>
        <p:spPr>
          <a:xfrm>
            <a:off x="931401" y="5653785"/>
            <a:ext cx="4160520" cy="621792"/>
          </a:xfrm>
          <a:prstGeom prst="rect">
            <a:avLst/>
          </a:prstGeom>
          <a:noFill/>
        </p:spPr>
        <p:txBody>
          <a:bodyPr wrap="square" lIns="0" tIns="0" rIns="0" bIns="0" anchor="ctr">
            <a:spAutoFit/>
          </a:bodyPr>
          <a:lstStyle/>
          <a:p>
            <a:pPr algn="r">
              <a:lnSpc>
                <a:spcPct val="90000"/>
              </a:lnSpc>
              <a:spcBef>
                <a:spcPts val="0"/>
              </a:spcBef>
              <a:spcAft>
                <a:spcPts val="0"/>
              </a:spcAft>
            </a:pPr>
            <a:r>
              <a:rPr sz="1400" b="1">
                <a:solidFill>
                  <a:srgbClr val="5A5F64"/>
                </a:solidFill>
                <a:latin typeface="Calibri" panose="020F0502020204030204"/>
              </a:rPr>
              <a:t>Άλλο</a:t>
            </a:r>
            <a:endParaRPr sz="1400" b="1">
              <a:solidFill>
                <a:srgbClr val="5A5F64"/>
              </a:solidFill>
              <a:latin typeface="Calibri" panose="020F0502020204030204"/>
            </a:endParaRPr>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1" cy="1"/>
          <a:chOff x="0" y="0"/>
          <a:chExt cx="1" cy="1"/>
        </a:xfrm>
      </p:grpSpPr>
      <p:sp>
        <p:nvSpPr>
          <p:cNvPr id="126" name="Conclusion Panel"/>
          <p:cNvSpPr/>
          <p:nvPr/>
        </p:nvSpPr>
        <p:spPr>
          <a:xfrm>
            <a:off x="9454896" y="0"/>
            <a:ext cx="2209204" cy="5098473"/>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6" name="Shape 0"/>
          <p:cNvSpPr/>
          <p:nvPr/>
        </p:nvSpPr>
        <p:spPr>
          <a:xfrm>
            <a:off x="0" y="0"/>
            <a:ext cx="1762188" cy="6857640"/>
          </a:xfrm>
          <a:prstGeom prst="rect">
            <a:avLst/>
          </a:prstGeom>
          <a:solidFill>
            <a:srgbClr val="073B70"/>
          </a:solidFill>
          <a:ln w="12700">
            <a:solidFill>
              <a:srgbClr val="073B70"/>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a:defRPr>
                <a:latin typeface="Calibri" panose="020F0502020204030204"/>
              </a:defRPr>
            </a:pPr>
            <a:endParaRPr lang="en-US"/>
          </a:p>
        </p:txBody>
      </p:sp>
      <p:sp>
        <p:nvSpPr>
          <p:cNvPr id="122" name="Text 6"/>
          <p:cNvSpPr/>
          <p:nvPr/>
        </p:nvSpPr>
        <p:spPr>
          <a:xfrm>
            <a:off x="304800" y="350050"/>
            <a:ext cx="11887200" cy="662376"/>
          </a:xfrm>
          <a:prstGeom prst="rect">
            <a:avLst/>
          </a:prstGeom>
          <a:solidFill>
            <a:srgbClr val="F58220"/>
          </a:solidFill>
          <a:ln w="0">
            <a:noFill/>
          </a:ln>
        </p:spPr>
        <p:style>
          <a:lnRef idx="0">
            <a:scrgbClr r="0" g="0" b="0"/>
          </a:lnRef>
          <a:fillRef idx="0">
            <a:scrgbClr r="0" g="0" b="0"/>
          </a:fillRef>
          <a:effectRef idx="0">
            <a:scrgbClr r="0" g="0" b="0"/>
          </a:effectRef>
          <a:fontRef idx="minor"/>
        </p:style>
        <p:txBody>
          <a:bodyPr lIns="1874519" tIns="0" rIns="0" bIns="0" anchor="ctr">
            <a:normAutofit/>
          </a:bodyPr>
          <a:lstStyle/>
          <a:p>
            <a:pPr defTabSz="914400">
              <a:lnSpc>
                <a:spcPct val="100000"/>
              </a:lnSpc>
              <a:tabLst>
                <a:tab pos="0" algn="l"/>
              </a:tabLst>
              <a:defRPr>
                <a:latin typeface="Calibri" panose="020F0502020204030204"/>
              </a:defRPr>
            </a:pPr>
            <a:r>
              <a:rPr lang="el-GR" sz="2400" b="1" u="none">
                <a:solidFill>
                  <a:srgbClr val="FFFFFF"/>
                </a:solidFill>
                <a:latin typeface="Calibri" panose="020F0502020204030204"/>
              </a:rPr>
              <a:t>Παράγοντες επιρροής πιστωτικού κινδύνου</a:t>
            </a:r>
            <a:endParaRPr lang="en-US" sz="1900" b="0" u="none" strike="noStrike">
              <a:solidFill>
                <a:srgbClr val="000000"/>
              </a:solidFill>
              <a:effectLst/>
              <a:uFillTx/>
              <a:latin typeface="Arial" panose="020B0604020202020204"/>
            </a:endParaRPr>
          </a:p>
        </p:txBody>
      </p:sp>
      <p:sp>
        <p:nvSpPr>
          <p:cNvPr id="119" name="Text 3"/>
          <p:cNvSpPr/>
          <p:nvPr/>
        </p:nvSpPr>
        <p:spPr>
          <a:xfrm>
            <a:off x="710780" y="263563"/>
            <a:ext cx="1371239" cy="830997"/>
          </a:xfrm>
          <a:prstGeom prst="rect">
            <a:avLst/>
          </a:prstGeom>
          <a:noFill/>
          <a:ln w="0">
            <a:noFill/>
          </a:ln>
        </p:spPr>
        <p:style>
          <a:lnRef idx="0">
            <a:scrgbClr r="0" g="0" b="0"/>
          </a:lnRef>
          <a:fillRef idx="0">
            <a:scrgbClr r="0" g="0" b="0"/>
          </a:fillRef>
          <a:effectRef idx="0">
            <a:scrgbClr r="0" g="0" b="0"/>
          </a:effectRef>
          <a:fontRef idx="minor"/>
        </p:style>
        <p:txBody>
          <a:bodyPr wrap="square">
            <a:normAutofit/>
          </a:bodyPr>
          <a:lstStyle/>
          <a:p>
            <a:pPr defTabSz="914400">
              <a:tabLst>
                <a:tab pos="0" algn="l"/>
              </a:tabLst>
              <a:defRPr>
                <a:latin typeface="Calibri" panose="020F0502020204030204"/>
              </a:defRPr>
            </a:pPr>
            <a:r>
              <a:rPr lang="en-US" sz="4800" u="none">
                <a:solidFill>
                  <a:schemeClr val="bg1"/>
                </a:solidFill>
                <a:latin typeface="Calibri" panose="020F0502020204030204"/>
              </a:rPr>
              <a:t>12. </a:t>
            </a:r>
            <a:endParaRPr lang="en-US" sz="2100" b="0" u="none" strike="noStrike">
              <a:solidFill>
                <a:srgbClr val="000000"/>
              </a:solidFill>
              <a:effectLst/>
              <a:uFillTx/>
              <a:latin typeface="Arial" panose="020B0604020202020204"/>
            </a:endParaRPr>
          </a:p>
        </p:txBody>
      </p:sp>
      <p:sp>
        <p:nvSpPr>
          <p:cNvPr id="118" name="Text 2"/>
          <p:cNvSpPr/>
          <p:nvPr/>
        </p:nvSpPr>
        <p:spPr>
          <a:xfrm>
            <a:off x="710780" y="1419282"/>
            <a:ext cx="766763" cy="504496"/>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defRPr>
                <a:latin typeface="Calibri" panose="020F0502020204030204"/>
              </a:defRPr>
            </a:pPr>
            <a:r>
              <a:rPr lang="en-US" sz="1000" b="1" u="none" strike="noStrike" spc="99">
                <a:solidFill>
                  <a:srgbClr val="F58220"/>
                </a:solidFill>
                <a:effectLst/>
                <a:uFillTx/>
                <a:latin typeface="Calibri" panose="020F0502020204030204"/>
              </a:rPr>
              <a:t>CREDIT RISK SURVEY | CYPRUS</a:t>
            </a:r>
            <a:endParaRPr lang="en-US" sz="1000" b="0" u="none" strike="noStrike">
              <a:solidFill>
                <a:srgbClr val="000000"/>
              </a:solidFill>
              <a:effectLst/>
              <a:uFillTx/>
              <a:latin typeface="Arial" panose="020B0604020202020204"/>
            </a:endParaRPr>
          </a:p>
        </p:txBody>
      </p:sp>
      <p:graphicFrame>
        <p:nvGraphicFramePr>
          <p:cNvPr id="124" name="Chart 0" descr="Chart"/>
          <p:cNvGraphicFramePr/>
          <p:nvPr/>
        </p:nvGraphicFramePr>
        <p:xfrm>
          <a:off x="2235475" y="1268438"/>
          <a:ext cx="7219421" cy="5239512"/>
        </p:xfrm>
        <a:graphic>
          <a:graphicData uri="http://schemas.openxmlformats.org/drawingml/2006/chart">
            <c:chart xmlns:c="http://schemas.openxmlformats.org/drawingml/2006/chart" xmlns:r="http://schemas.openxmlformats.org/officeDocument/2006/relationships" r:id="rId1"/>
          </a:graphicData>
        </a:graphic>
      </p:graphicFrame>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8944" y="5917454"/>
            <a:ext cx="1034915" cy="456719"/>
          </a:xfrm>
          <a:prstGeom prst="rect">
            <a:avLst/>
          </a:prstGeom>
        </p:spPr>
      </p:pic>
      <p:sp>
        <p:nvSpPr>
          <p:cNvPr id="125" name="Συνοπτικό συμπέρασμα"/>
          <p:cNvSpPr txBox="1"/>
          <p:nvPr/>
        </p:nvSpPr>
        <p:spPr>
          <a:xfrm>
            <a:off x="9817596" y="1419549"/>
            <a:ext cx="1706155" cy="3288080"/>
          </a:xfrm>
          <a:prstGeom prst="rect">
            <a:avLst/>
          </a:prstGeom>
          <a:noFill/>
          <a:ln>
            <a:noFill/>
          </a:ln>
        </p:spPr>
        <p:txBody>
          <a:bodyPr wrap="square" lIns="0" tIns="0" rIns="0" bIns="0" anchor="t">
            <a:spAutoFit/>
          </a:bodyPr>
          <a:lstStyle/>
          <a:p>
            <a:pPr algn="l">
              <a:lnSpc>
                <a:spcPct val="100000"/>
              </a:lnSpc>
              <a:spcBef>
                <a:spcPts val="0"/>
              </a:spcBef>
              <a:spcAft>
                <a:spcPts val="0"/>
              </a:spcAft>
            </a:pPr>
            <a:r>
              <a:rPr lang="el-GR" sz="1200" b="1">
                <a:solidFill>
                  <a:srgbClr val="F58220"/>
                </a:solidFill>
                <a:latin typeface="Calibri" panose="020F0502020204030204"/>
              </a:rPr>
              <a:t>ΚΥΡΙΟ ΣΥΜΠΕΡΑΣΜΑ</a:t>
            </a:r>
            <a:endParaRPr lang="el-GR" sz="1200" b="1">
              <a:solidFill>
                <a:srgbClr val="F58220"/>
              </a:solidFill>
              <a:latin typeface="Calibri" panose="020F0502020204030204"/>
            </a:endParaRPr>
          </a:p>
          <a:p>
            <a:pPr algn="l">
              <a:lnSpc>
                <a:spcPct val="100000"/>
              </a:lnSpc>
              <a:spcBef>
                <a:spcPts val="800"/>
              </a:spcBef>
              <a:spcAft>
                <a:spcPts val="0"/>
              </a:spcAft>
            </a:pPr>
            <a:r>
              <a:rPr sz="3400" b="1" dirty="0">
                <a:solidFill>
                  <a:srgbClr val="073B70"/>
                </a:solidFill>
                <a:latin typeface="Calibri" panose="020F0502020204030204"/>
              </a:rPr>
              <a:t>67%</a:t>
            </a:r>
            <a:endParaRPr sz="3400" b="1" dirty="0">
              <a:solidFill>
                <a:srgbClr val="073B70"/>
              </a:solidFill>
              <a:latin typeface="Calibri" panose="020F0502020204030204"/>
            </a:endParaRPr>
          </a:p>
          <a:p>
            <a:pPr algn="l">
              <a:lnSpc>
                <a:spcPct val="100000"/>
              </a:lnSpc>
              <a:spcBef>
                <a:spcPts val="0"/>
              </a:spcBef>
              <a:spcAft>
                <a:spcPts val="0"/>
              </a:spcAft>
            </a:pPr>
            <a:r>
              <a:rPr lang="el-GR" sz="1400" b="1">
                <a:solidFill>
                  <a:srgbClr val="5A5F64"/>
                </a:solidFill>
                <a:latin typeface="Calibri" panose="020F0502020204030204"/>
              </a:rPr>
              <a:t>α</a:t>
            </a:r>
            <a:r>
              <a:rPr lang="el-GR" sz="1400" b="1" err="1">
                <a:solidFill>
                  <a:srgbClr val="5A5F64"/>
                </a:solidFill>
                <a:latin typeface="Calibri" panose="020F0502020204030204"/>
              </a:rPr>
              <a:t>στ</a:t>
            </a:r>
            <a:r>
              <a:rPr lang="el-GR" sz="1400" b="1">
                <a:solidFill>
                  <a:srgbClr val="5A5F64"/>
                </a:solidFill>
                <a:latin typeface="Calibri" panose="020F0502020204030204"/>
              </a:rPr>
              <a:t>αθές οικονομικό περιβάλλον</a:t>
            </a:r>
            <a:endParaRPr lang="el-GR" sz="1400" b="1">
              <a:solidFill>
                <a:srgbClr val="5A5F64"/>
              </a:solidFill>
              <a:latin typeface="Calibri" panose="020F0502020204030204"/>
            </a:endParaRPr>
          </a:p>
          <a:p>
            <a:pPr algn="l">
              <a:lnSpc>
                <a:spcPct val="100000"/>
              </a:lnSpc>
              <a:spcBef>
                <a:spcPts val="800"/>
              </a:spcBef>
              <a:spcAft>
                <a:spcPts val="0"/>
              </a:spcAft>
            </a:pPr>
            <a:r>
              <a:rPr sz="3400" b="1" dirty="0">
                <a:solidFill>
                  <a:srgbClr val="F58220"/>
                </a:solidFill>
                <a:latin typeface="Calibri" panose="020F0502020204030204"/>
              </a:rPr>
              <a:t>4</a:t>
            </a:r>
            <a:r>
              <a:rPr lang="el-GR" sz="3400" b="1" dirty="0">
                <a:solidFill>
                  <a:srgbClr val="F58220"/>
                </a:solidFill>
                <a:latin typeface="Calibri" panose="020F0502020204030204"/>
              </a:rPr>
              <a:t>9</a:t>
            </a:r>
            <a:r>
              <a:rPr sz="3400" b="1" dirty="0">
                <a:solidFill>
                  <a:srgbClr val="F58220"/>
                </a:solidFill>
                <a:latin typeface="Calibri" panose="020F0502020204030204"/>
              </a:rPr>
              <a:t>%</a:t>
            </a:r>
            <a:endParaRPr sz="3400" b="1" dirty="0">
              <a:solidFill>
                <a:srgbClr val="F58220"/>
              </a:solidFill>
              <a:latin typeface="Calibri" panose="020F0502020204030204"/>
            </a:endParaRPr>
          </a:p>
          <a:p>
            <a:pPr algn="l">
              <a:lnSpc>
                <a:spcPct val="100000"/>
              </a:lnSpc>
              <a:spcBef>
                <a:spcPts val="0"/>
              </a:spcBef>
              <a:spcAft>
                <a:spcPts val="0"/>
              </a:spcAft>
            </a:pPr>
            <a:r>
              <a:rPr lang="el-GR" sz="1400" b="1">
                <a:solidFill>
                  <a:srgbClr val="5A5F64"/>
                </a:solidFill>
                <a:latin typeface="Calibri" panose="020F0502020204030204"/>
              </a:rPr>
              <a:t>α</a:t>
            </a:r>
            <a:r>
              <a:rPr lang="el-GR" sz="1400" b="1" err="1">
                <a:solidFill>
                  <a:srgbClr val="5A5F64"/>
                </a:solidFill>
                <a:latin typeface="Calibri" panose="020F0502020204030204"/>
              </a:rPr>
              <a:t>ύξηση</a:t>
            </a:r>
            <a:r>
              <a:rPr lang="el-GR" sz="1400" b="1">
                <a:solidFill>
                  <a:srgbClr val="5A5F64"/>
                </a:solidFill>
                <a:latin typeface="Calibri" panose="020F0502020204030204"/>
              </a:rPr>
              <a:t> </a:t>
            </a:r>
            <a:r>
              <a:rPr lang="el-GR" sz="1400" b="1" err="1">
                <a:solidFill>
                  <a:srgbClr val="5A5F64"/>
                </a:solidFill>
                <a:latin typeface="Calibri" panose="020F0502020204030204"/>
              </a:rPr>
              <a:t>κόστους</a:t>
            </a:r>
            <a:endParaRPr sz="1700" b="1" dirty="0">
              <a:solidFill>
                <a:srgbClr val="5A5F64"/>
              </a:solidFill>
              <a:latin typeface="Calibri" panose="020F0502020204030204"/>
            </a:endParaRPr>
          </a:p>
          <a:p>
            <a:pPr algn="l">
              <a:lnSpc>
                <a:spcPct val="100000"/>
              </a:lnSpc>
              <a:spcBef>
                <a:spcPts val="1000"/>
              </a:spcBef>
              <a:spcAft>
                <a:spcPts val="0"/>
              </a:spcAft>
            </a:pPr>
            <a:r>
              <a:rPr lang="el-GR" sz="1400" b="0" err="1">
                <a:solidFill>
                  <a:srgbClr val="5A5F64"/>
                </a:solidFill>
                <a:latin typeface="Calibri" panose="020F0502020204030204"/>
              </a:rPr>
              <a:t>Το</a:t>
            </a:r>
            <a:r>
              <a:rPr lang="el-GR" sz="1400" b="0">
                <a:solidFill>
                  <a:srgbClr val="5A5F64"/>
                </a:solidFill>
                <a:latin typeface="Calibri" panose="020F0502020204030204"/>
              </a:rPr>
              <a:t> </a:t>
            </a:r>
            <a:r>
              <a:rPr lang="el-GR" sz="1400" b="0" err="1">
                <a:solidFill>
                  <a:srgbClr val="5A5F64"/>
                </a:solidFill>
                <a:latin typeface="Calibri" panose="020F0502020204030204"/>
              </a:rPr>
              <a:t>μακροοικονομικό</a:t>
            </a:r>
            <a:r>
              <a:rPr lang="el-GR" sz="1400" b="0">
                <a:solidFill>
                  <a:srgbClr val="5A5F64"/>
                </a:solidFill>
                <a:latin typeface="Calibri" panose="020F0502020204030204"/>
              </a:rPr>
              <a:t> π</a:t>
            </a:r>
            <a:r>
              <a:rPr lang="el-GR" sz="1400" b="0" err="1">
                <a:solidFill>
                  <a:srgbClr val="5A5F64"/>
                </a:solidFill>
                <a:latin typeface="Calibri" panose="020F0502020204030204"/>
              </a:rPr>
              <a:t>ερι</a:t>
            </a:r>
            <a:r>
              <a:rPr lang="el-GR" sz="1400" b="0">
                <a:solidFill>
                  <a:srgbClr val="5A5F64"/>
                </a:solidFill>
                <a:latin typeface="Calibri" panose="020F0502020204030204"/>
              </a:rPr>
              <a:t>βάλλον και το κόστος κυριαρχούν στον πιστωτικό κίνδυνο.</a:t>
            </a:r>
            <a:endParaRPr lang="el-GR" sz="1400" b="0">
              <a:solidFill>
                <a:srgbClr val="5A5F64"/>
              </a:solidFill>
              <a:latin typeface="Calibri" panose="020F0502020204030204"/>
            </a:endParaRPr>
          </a:p>
        </p:txBody>
      </p:sp>
      <p:sp>
        <p:nvSpPr>
          <p:cNvPr id="3" name="Conclusion Baseline"/>
          <p:cNvSpPr/>
          <p:nvPr/>
        </p:nvSpPr>
        <p:spPr>
          <a:xfrm>
            <a:off x="9454896" y="5220708"/>
            <a:ext cx="2209204" cy="94178"/>
          </a:xfrm>
          <a:prstGeom prst="rect">
            <a:avLst/>
          </a:prstGeom>
          <a:solidFill>
            <a:srgbClr val="073B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7" name="Editable Chart Label 1"/>
          <p:cNvSpPr txBox="1"/>
          <p:nvPr/>
        </p:nvSpPr>
        <p:spPr>
          <a:xfrm>
            <a:off x="1653181" y="1477631"/>
            <a:ext cx="2209204" cy="193899"/>
          </a:xfrm>
          <a:prstGeom prst="rect">
            <a:avLst/>
          </a:prstGeom>
          <a:noFill/>
        </p:spPr>
        <p:txBody>
          <a:bodyPr wrap="square" lIns="0" tIns="0" rIns="0" bIns="0" anchor="ctr">
            <a:spAutoFit/>
          </a:bodyPr>
          <a:lstStyle/>
          <a:p>
            <a:pPr algn="r">
              <a:lnSpc>
                <a:spcPct val="90000"/>
              </a:lnSpc>
              <a:spcBef>
                <a:spcPts val="0"/>
              </a:spcBef>
              <a:spcAft>
                <a:spcPts val="0"/>
              </a:spcAft>
            </a:pPr>
            <a:r>
              <a:rPr sz="1400" b="1" dirty="0" err="1">
                <a:solidFill>
                  <a:srgbClr val="5A5F64"/>
                </a:solidFill>
                <a:latin typeface="Calibri" panose="020F0502020204030204"/>
              </a:rPr>
              <a:t>Δυσκολί</a:t>
            </a:r>
            <a:r>
              <a:rPr sz="1400" b="1" dirty="0">
                <a:solidFill>
                  <a:srgbClr val="5A5F64"/>
                </a:solidFill>
                <a:latin typeface="Calibri" panose="020F0502020204030204"/>
              </a:rPr>
              <a:t>α</a:t>
            </a:r>
            <a:r>
              <a:rPr lang="en-US" sz="1400" b="1" dirty="0">
                <a:solidFill>
                  <a:srgbClr val="5A5F64"/>
                </a:solidFill>
                <a:latin typeface="Calibri" panose="020F0502020204030204"/>
              </a:rPr>
              <a:t> </a:t>
            </a:r>
            <a:r>
              <a:rPr sz="1400" b="1" dirty="0">
                <a:solidFill>
                  <a:srgbClr val="5A5F64"/>
                </a:solidFill>
                <a:latin typeface="Calibri" panose="020F0502020204030204"/>
              </a:rPr>
              <a:t>είσπραξης</a:t>
            </a:r>
            <a:endParaRPr sz="1400" b="1" dirty="0">
              <a:solidFill>
                <a:srgbClr val="5A5F64"/>
              </a:solidFill>
              <a:latin typeface="Calibri" panose="020F0502020204030204"/>
            </a:endParaRPr>
          </a:p>
        </p:txBody>
      </p:sp>
      <p:sp>
        <p:nvSpPr>
          <p:cNvPr id="128" name="Editable Chart Label 2"/>
          <p:cNvSpPr txBox="1"/>
          <p:nvPr/>
        </p:nvSpPr>
        <p:spPr>
          <a:xfrm>
            <a:off x="2342279" y="1854550"/>
            <a:ext cx="1453896" cy="493776"/>
          </a:xfrm>
          <a:prstGeom prst="rect">
            <a:avLst/>
          </a:prstGeom>
          <a:noFill/>
        </p:spPr>
        <p:txBody>
          <a:bodyPr wrap="square" lIns="0" tIns="0" rIns="0" bIns="0" anchor="ctr">
            <a:spAutoFit/>
          </a:bodyPr>
          <a:lstStyle/>
          <a:p>
            <a:pPr algn="r">
              <a:lnSpc>
                <a:spcPct val="90000"/>
              </a:lnSpc>
              <a:spcBef>
                <a:spcPts val="0"/>
              </a:spcBef>
              <a:spcAft>
                <a:spcPts val="0"/>
              </a:spcAft>
            </a:pPr>
            <a:r>
              <a:rPr sz="1400" b="1" dirty="0" err="1">
                <a:solidFill>
                  <a:srgbClr val="5A5F64"/>
                </a:solidFill>
                <a:latin typeface="Calibri" panose="020F0502020204030204"/>
              </a:rPr>
              <a:t>Έλλειψη</a:t>
            </a:r>
            <a:endParaRPr sz="1400" b="1" dirty="0">
              <a:solidFill>
                <a:srgbClr val="5A5F64"/>
              </a:solidFill>
              <a:latin typeface="Calibri" panose="020F0502020204030204"/>
            </a:endParaRPr>
          </a:p>
          <a:p>
            <a:pPr algn="r">
              <a:lnSpc>
                <a:spcPct val="90000"/>
              </a:lnSpc>
              <a:spcBef>
                <a:spcPts val="0"/>
              </a:spcBef>
              <a:spcAft>
                <a:spcPts val="0"/>
              </a:spcAft>
            </a:pPr>
            <a:r>
              <a:rPr sz="1400" b="1" dirty="0" err="1">
                <a:solidFill>
                  <a:srgbClr val="5A5F64"/>
                </a:solidFill>
                <a:latin typeface="Calibri" panose="020F0502020204030204"/>
              </a:rPr>
              <a:t>ρευστότητ</a:t>
            </a:r>
            <a:r>
              <a:rPr sz="1400" b="1" dirty="0">
                <a:solidFill>
                  <a:srgbClr val="5A5F64"/>
                </a:solidFill>
                <a:latin typeface="Calibri" panose="020F0502020204030204"/>
              </a:rPr>
              <a:t>ας</a:t>
            </a:r>
            <a:endParaRPr sz="1400" b="1" dirty="0">
              <a:solidFill>
                <a:srgbClr val="5A5F64"/>
              </a:solidFill>
              <a:latin typeface="Calibri" panose="020F0502020204030204"/>
            </a:endParaRPr>
          </a:p>
        </p:txBody>
      </p:sp>
      <p:sp>
        <p:nvSpPr>
          <p:cNvPr id="129" name="Editable Chart Label 3"/>
          <p:cNvSpPr txBox="1"/>
          <p:nvPr/>
        </p:nvSpPr>
        <p:spPr>
          <a:xfrm>
            <a:off x="1900413" y="2481407"/>
            <a:ext cx="1895762" cy="387798"/>
          </a:xfrm>
          <a:prstGeom prst="rect">
            <a:avLst/>
          </a:prstGeom>
          <a:noFill/>
        </p:spPr>
        <p:txBody>
          <a:bodyPr wrap="square" lIns="0" tIns="0" rIns="0" bIns="0" anchor="ctr">
            <a:spAutoFit/>
          </a:bodyPr>
          <a:lstStyle/>
          <a:p>
            <a:pPr algn="r">
              <a:lnSpc>
                <a:spcPct val="90000"/>
              </a:lnSpc>
              <a:spcBef>
                <a:spcPts val="0"/>
              </a:spcBef>
              <a:spcAft>
                <a:spcPts val="0"/>
              </a:spcAft>
            </a:pPr>
            <a:r>
              <a:rPr sz="1400" b="1" dirty="0" err="1">
                <a:solidFill>
                  <a:srgbClr val="5A5F64"/>
                </a:solidFill>
                <a:latin typeface="Calibri" panose="020F0502020204030204"/>
              </a:rPr>
              <a:t>Αστ</a:t>
            </a:r>
            <a:r>
              <a:rPr sz="1400" b="1" dirty="0">
                <a:solidFill>
                  <a:srgbClr val="5A5F64"/>
                </a:solidFill>
                <a:latin typeface="Calibri" panose="020F0502020204030204"/>
              </a:rPr>
              <a:t>αθές οικονομικό</a:t>
            </a:r>
            <a:endParaRPr sz="1400" b="1" dirty="0">
              <a:solidFill>
                <a:srgbClr val="5A5F64"/>
              </a:solidFill>
              <a:latin typeface="Calibri" panose="020F0502020204030204"/>
            </a:endParaRPr>
          </a:p>
          <a:p>
            <a:pPr algn="r">
              <a:lnSpc>
                <a:spcPct val="90000"/>
              </a:lnSpc>
              <a:spcBef>
                <a:spcPts val="0"/>
              </a:spcBef>
              <a:spcAft>
                <a:spcPts val="0"/>
              </a:spcAft>
            </a:pPr>
            <a:r>
              <a:rPr sz="1400" b="1" dirty="0">
                <a:solidFill>
                  <a:srgbClr val="5A5F64"/>
                </a:solidFill>
                <a:latin typeface="Calibri" panose="020F0502020204030204"/>
              </a:rPr>
              <a:t>π</a:t>
            </a:r>
            <a:r>
              <a:rPr sz="1400" b="1" dirty="0" err="1">
                <a:solidFill>
                  <a:srgbClr val="5A5F64"/>
                </a:solidFill>
                <a:latin typeface="Calibri" panose="020F0502020204030204"/>
              </a:rPr>
              <a:t>ερι</a:t>
            </a:r>
            <a:r>
              <a:rPr sz="1400" b="1" dirty="0">
                <a:solidFill>
                  <a:srgbClr val="5A5F64"/>
                </a:solidFill>
                <a:latin typeface="Calibri" panose="020F0502020204030204"/>
              </a:rPr>
              <a:t>βάλλον</a:t>
            </a:r>
            <a:endParaRPr sz="1400" b="1" dirty="0">
              <a:solidFill>
                <a:srgbClr val="5A5F64"/>
              </a:solidFill>
              <a:latin typeface="Calibri" panose="020F0502020204030204"/>
            </a:endParaRPr>
          </a:p>
        </p:txBody>
      </p:sp>
      <p:sp>
        <p:nvSpPr>
          <p:cNvPr id="130" name="Editable Chart Label 4"/>
          <p:cNvSpPr txBox="1"/>
          <p:nvPr/>
        </p:nvSpPr>
        <p:spPr>
          <a:xfrm>
            <a:off x="2408489" y="3049787"/>
            <a:ext cx="1453896" cy="193899"/>
          </a:xfrm>
          <a:prstGeom prst="rect">
            <a:avLst/>
          </a:prstGeom>
          <a:noFill/>
        </p:spPr>
        <p:txBody>
          <a:bodyPr wrap="square" lIns="0" tIns="0" rIns="0" bIns="0" anchor="ctr">
            <a:spAutoFit/>
          </a:bodyPr>
          <a:lstStyle/>
          <a:p>
            <a:pPr algn="r">
              <a:lnSpc>
                <a:spcPct val="90000"/>
              </a:lnSpc>
              <a:spcBef>
                <a:spcPts val="0"/>
              </a:spcBef>
              <a:spcAft>
                <a:spcPts val="0"/>
              </a:spcAft>
            </a:pPr>
            <a:r>
              <a:rPr lang="el-GR" sz="1400" b="1" dirty="0">
                <a:solidFill>
                  <a:srgbClr val="5A5F64"/>
                </a:solidFill>
                <a:latin typeface="Calibri" panose="020F0502020204030204" pitchFamily="34" charset="0"/>
                <a:ea typeface="Calibri" panose="020F0502020204030204" pitchFamily="34" charset="0"/>
                <a:cs typeface="Calibri" panose="020F0502020204030204" pitchFamily="34" charset="0"/>
              </a:rPr>
              <a:t>Αύξηση</a:t>
            </a:r>
            <a:r>
              <a:rPr lang="en-US" sz="1400" b="1" dirty="0">
                <a:solidFill>
                  <a:srgbClr val="5A5F64"/>
                </a:solidFill>
                <a:latin typeface="Calibri" panose="020F0502020204030204" pitchFamily="34" charset="0"/>
                <a:ea typeface="Calibri" panose="020F0502020204030204" pitchFamily="34" charset="0"/>
                <a:cs typeface="Calibri" panose="020F0502020204030204" pitchFamily="34" charset="0"/>
              </a:rPr>
              <a:t> </a:t>
            </a:r>
            <a:r>
              <a:rPr lang="el-GR" sz="1400" b="1" dirty="0">
                <a:solidFill>
                  <a:srgbClr val="5A5F64"/>
                </a:solidFill>
                <a:latin typeface="Calibri" panose="020F0502020204030204" pitchFamily="34" charset="0"/>
                <a:ea typeface="Calibri" panose="020F0502020204030204" pitchFamily="34" charset="0"/>
                <a:cs typeface="Calibri" panose="020F0502020204030204" pitchFamily="34" charset="0"/>
              </a:rPr>
              <a:t>κόστους</a:t>
            </a:r>
            <a:endParaRPr lang="el-GR" sz="1400" b="1" dirty="0">
              <a:solidFill>
                <a:srgbClr val="5A5F64"/>
              </a:solidFill>
              <a:latin typeface="Calibri" panose="020F0502020204030204" pitchFamily="34" charset="0"/>
              <a:ea typeface="Calibri" panose="020F0502020204030204" pitchFamily="34" charset="0"/>
              <a:cs typeface="Calibri" panose="020F0502020204030204" pitchFamily="34" charset="0"/>
            </a:endParaRPr>
          </a:p>
        </p:txBody>
      </p:sp>
      <p:sp>
        <p:nvSpPr>
          <p:cNvPr id="131" name="Editable Chart Label 5"/>
          <p:cNvSpPr txBox="1"/>
          <p:nvPr/>
        </p:nvSpPr>
        <p:spPr>
          <a:xfrm>
            <a:off x="2376485" y="3385741"/>
            <a:ext cx="1453896" cy="493776"/>
          </a:xfrm>
          <a:prstGeom prst="rect">
            <a:avLst/>
          </a:prstGeom>
          <a:noFill/>
        </p:spPr>
        <p:txBody>
          <a:bodyPr wrap="square" lIns="0" tIns="0" rIns="0" bIns="0" anchor="ctr">
            <a:spAutoFit/>
          </a:bodyPr>
          <a:lstStyle/>
          <a:p>
            <a:pPr algn="r">
              <a:lnSpc>
                <a:spcPct val="90000"/>
              </a:lnSpc>
              <a:spcBef>
                <a:spcPts val="0"/>
              </a:spcBef>
              <a:spcAft>
                <a:spcPts val="0"/>
              </a:spcAft>
            </a:pPr>
            <a:r>
              <a:rPr sz="1400" b="1" dirty="0" err="1">
                <a:solidFill>
                  <a:srgbClr val="5A5F64"/>
                </a:solidFill>
                <a:latin typeface="Calibri" panose="020F0502020204030204"/>
              </a:rPr>
              <a:t>Δυσκολί</a:t>
            </a:r>
            <a:r>
              <a:rPr sz="1400" b="1" dirty="0">
                <a:solidFill>
                  <a:srgbClr val="5A5F64"/>
                </a:solidFill>
                <a:latin typeface="Calibri" panose="020F0502020204030204"/>
              </a:rPr>
              <a:t>α</a:t>
            </a:r>
            <a:endParaRPr sz="1400" b="1" dirty="0">
              <a:solidFill>
                <a:srgbClr val="5A5F64"/>
              </a:solidFill>
              <a:latin typeface="Calibri" panose="020F0502020204030204"/>
            </a:endParaRPr>
          </a:p>
          <a:p>
            <a:pPr algn="r">
              <a:lnSpc>
                <a:spcPct val="90000"/>
              </a:lnSpc>
              <a:spcBef>
                <a:spcPts val="0"/>
              </a:spcBef>
              <a:spcAft>
                <a:spcPts val="0"/>
              </a:spcAft>
            </a:pPr>
            <a:r>
              <a:rPr sz="1400" b="1" dirty="0" err="1">
                <a:solidFill>
                  <a:srgbClr val="5A5F64"/>
                </a:solidFill>
                <a:latin typeface="Calibri" panose="020F0502020204030204"/>
              </a:rPr>
              <a:t>χρημ</a:t>
            </a:r>
            <a:r>
              <a:rPr sz="1400" b="1" dirty="0">
                <a:solidFill>
                  <a:srgbClr val="5A5F64"/>
                </a:solidFill>
                <a:latin typeface="Calibri" panose="020F0502020204030204"/>
              </a:rPr>
              <a:t>ατοδότησης</a:t>
            </a:r>
            <a:endParaRPr sz="1400" b="1" dirty="0">
              <a:solidFill>
                <a:srgbClr val="5A5F64"/>
              </a:solidFill>
              <a:latin typeface="Calibri" panose="020F0502020204030204"/>
            </a:endParaRPr>
          </a:p>
        </p:txBody>
      </p:sp>
      <p:sp>
        <p:nvSpPr>
          <p:cNvPr id="132" name="Editable Chart Label 6"/>
          <p:cNvSpPr txBox="1"/>
          <p:nvPr/>
        </p:nvSpPr>
        <p:spPr>
          <a:xfrm>
            <a:off x="2342279" y="4020367"/>
            <a:ext cx="1453896" cy="193899"/>
          </a:xfrm>
          <a:prstGeom prst="rect">
            <a:avLst/>
          </a:prstGeom>
          <a:noFill/>
        </p:spPr>
        <p:txBody>
          <a:bodyPr wrap="square" lIns="0" tIns="0" rIns="0" bIns="0" anchor="ctr">
            <a:spAutoFit/>
          </a:bodyPr>
          <a:lstStyle/>
          <a:p>
            <a:pPr algn="r">
              <a:lnSpc>
                <a:spcPct val="90000"/>
              </a:lnSpc>
              <a:spcBef>
                <a:spcPts val="0"/>
              </a:spcBef>
              <a:spcAft>
                <a:spcPts val="0"/>
              </a:spcAft>
            </a:pPr>
            <a:r>
              <a:rPr sz="1400" b="1" dirty="0" err="1">
                <a:solidFill>
                  <a:srgbClr val="5A5F64"/>
                </a:solidFill>
                <a:latin typeface="Calibri" panose="020F0502020204030204"/>
              </a:rPr>
              <a:t>Πόλεμος</a:t>
            </a:r>
            <a:r>
              <a:rPr lang="en-US" sz="1400" b="1" dirty="0">
                <a:solidFill>
                  <a:srgbClr val="5A5F64"/>
                </a:solidFill>
                <a:latin typeface="Calibri" panose="020F0502020204030204"/>
              </a:rPr>
              <a:t> </a:t>
            </a:r>
            <a:r>
              <a:rPr sz="1400" b="1" dirty="0" err="1">
                <a:solidFill>
                  <a:srgbClr val="5A5F64"/>
                </a:solidFill>
                <a:latin typeface="Calibri" panose="020F0502020204030204"/>
              </a:rPr>
              <a:t>τιμών</a:t>
            </a:r>
            <a:endParaRPr sz="1400" b="1" dirty="0">
              <a:solidFill>
                <a:srgbClr val="5A5F64"/>
              </a:solidFill>
              <a:latin typeface="Calibri" panose="020F0502020204030204"/>
            </a:endParaRPr>
          </a:p>
        </p:txBody>
      </p:sp>
      <p:sp>
        <p:nvSpPr>
          <p:cNvPr id="133" name="Editable Chart Label 7"/>
          <p:cNvSpPr txBox="1"/>
          <p:nvPr/>
        </p:nvSpPr>
        <p:spPr>
          <a:xfrm>
            <a:off x="2344481" y="4321984"/>
            <a:ext cx="1453896" cy="493776"/>
          </a:xfrm>
          <a:prstGeom prst="rect">
            <a:avLst/>
          </a:prstGeom>
          <a:noFill/>
        </p:spPr>
        <p:txBody>
          <a:bodyPr wrap="square" lIns="0" tIns="0" rIns="0" bIns="0" anchor="ctr">
            <a:spAutoFit/>
          </a:bodyPr>
          <a:lstStyle/>
          <a:p>
            <a:pPr algn="r">
              <a:lnSpc>
                <a:spcPct val="90000"/>
              </a:lnSpc>
              <a:spcBef>
                <a:spcPts val="0"/>
              </a:spcBef>
              <a:spcAft>
                <a:spcPts val="0"/>
              </a:spcAft>
            </a:pPr>
            <a:r>
              <a:rPr sz="1400" b="1" dirty="0" err="1">
                <a:solidFill>
                  <a:srgbClr val="5A5F64"/>
                </a:solidFill>
                <a:latin typeface="Calibri" panose="020F0502020204030204"/>
              </a:rPr>
              <a:t>Φορολογικές</a:t>
            </a:r>
            <a:endParaRPr sz="1400" b="1" dirty="0">
              <a:solidFill>
                <a:srgbClr val="5A5F64"/>
              </a:solidFill>
              <a:latin typeface="Calibri" panose="020F0502020204030204"/>
            </a:endParaRPr>
          </a:p>
          <a:p>
            <a:pPr algn="r">
              <a:lnSpc>
                <a:spcPct val="90000"/>
              </a:lnSpc>
              <a:spcBef>
                <a:spcPts val="0"/>
              </a:spcBef>
              <a:spcAft>
                <a:spcPts val="0"/>
              </a:spcAft>
            </a:pPr>
            <a:r>
              <a:rPr sz="1400" b="1" dirty="0">
                <a:solidFill>
                  <a:srgbClr val="5A5F64"/>
                </a:solidFill>
                <a:latin typeface="Calibri" panose="020F0502020204030204"/>
              </a:rPr>
              <a:t>α</a:t>
            </a:r>
            <a:r>
              <a:rPr sz="1400" b="1" dirty="0" err="1">
                <a:solidFill>
                  <a:srgbClr val="5A5F64"/>
                </a:solidFill>
                <a:latin typeface="Calibri" panose="020F0502020204030204"/>
              </a:rPr>
              <a:t>λλ</a:t>
            </a:r>
            <a:r>
              <a:rPr sz="1400" b="1" dirty="0">
                <a:solidFill>
                  <a:srgbClr val="5A5F64"/>
                </a:solidFill>
                <a:latin typeface="Calibri" panose="020F0502020204030204"/>
              </a:rPr>
              <a:t>αγές</a:t>
            </a:r>
            <a:endParaRPr sz="1400" b="1" dirty="0">
              <a:solidFill>
                <a:srgbClr val="5A5F64"/>
              </a:solidFill>
              <a:latin typeface="Calibri" panose="020F0502020204030204"/>
            </a:endParaRPr>
          </a:p>
        </p:txBody>
      </p:sp>
      <p:sp>
        <p:nvSpPr>
          <p:cNvPr id="134" name="Editable Chart Label 8"/>
          <p:cNvSpPr txBox="1"/>
          <p:nvPr/>
        </p:nvSpPr>
        <p:spPr>
          <a:xfrm>
            <a:off x="1793609" y="4960459"/>
            <a:ext cx="2027197" cy="193899"/>
          </a:xfrm>
          <a:prstGeom prst="rect">
            <a:avLst/>
          </a:prstGeom>
          <a:noFill/>
        </p:spPr>
        <p:txBody>
          <a:bodyPr wrap="square" lIns="0" tIns="0" rIns="0" bIns="0" anchor="ctr">
            <a:spAutoFit/>
          </a:bodyPr>
          <a:lstStyle/>
          <a:p>
            <a:pPr algn="r">
              <a:lnSpc>
                <a:spcPct val="90000"/>
              </a:lnSpc>
              <a:spcBef>
                <a:spcPts val="0"/>
              </a:spcBef>
              <a:spcAft>
                <a:spcPts val="0"/>
              </a:spcAft>
            </a:pPr>
            <a:r>
              <a:rPr sz="1400" b="1" dirty="0" err="1">
                <a:solidFill>
                  <a:srgbClr val="5A5F64"/>
                </a:solidFill>
                <a:latin typeface="Calibri" panose="020F0502020204030204"/>
              </a:rPr>
              <a:t>Πολιτικό</a:t>
            </a:r>
            <a:r>
              <a:rPr lang="en-US" sz="1400" b="1" dirty="0">
                <a:solidFill>
                  <a:srgbClr val="5A5F64"/>
                </a:solidFill>
                <a:latin typeface="Calibri" panose="020F0502020204030204"/>
              </a:rPr>
              <a:t> </a:t>
            </a:r>
            <a:r>
              <a:rPr sz="1400" b="1" dirty="0">
                <a:solidFill>
                  <a:srgbClr val="5A5F64"/>
                </a:solidFill>
                <a:latin typeface="Calibri" panose="020F0502020204030204"/>
              </a:rPr>
              <a:t>π</a:t>
            </a:r>
            <a:r>
              <a:rPr sz="1400" b="1" dirty="0" err="1">
                <a:solidFill>
                  <a:srgbClr val="5A5F64"/>
                </a:solidFill>
                <a:latin typeface="Calibri" panose="020F0502020204030204"/>
              </a:rPr>
              <a:t>ερι</a:t>
            </a:r>
            <a:r>
              <a:rPr sz="1400" b="1" dirty="0">
                <a:solidFill>
                  <a:srgbClr val="5A5F64"/>
                </a:solidFill>
                <a:latin typeface="Calibri" panose="020F0502020204030204"/>
              </a:rPr>
              <a:t>βάλλον</a:t>
            </a:r>
            <a:endParaRPr sz="1400" b="1" dirty="0">
              <a:solidFill>
                <a:srgbClr val="5A5F64"/>
              </a:solidFill>
              <a:latin typeface="Calibri" panose="020F0502020204030204"/>
            </a:endParaRPr>
          </a:p>
        </p:txBody>
      </p:sp>
      <p:sp>
        <p:nvSpPr>
          <p:cNvPr id="135" name="Editable Chart Label 9"/>
          <p:cNvSpPr txBox="1"/>
          <p:nvPr/>
        </p:nvSpPr>
        <p:spPr>
          <a:xfrm>
            <a:off x="1935202" y="5492612"/>
            <a:ext cx="1863175" cy="193899"/>
          </a:xfrm>
          <a:prstGeom prst="rect">
            <a:avLst/>
          </a:prstGeom>
          <a:noFill/>
        </p:spPr>
        <p:txBody>
          <a:bodyPr wrap="square" lIns="0" tIns="0" rIns="0" bIns="0" anchor="ctr">
            <a:spAutoFit/>
          </a:bodyPr>
          <a:lstStyle/>
          <a:p>
            <a:pPr algn="r">
              <a:lnSpc>
                <a:spcPct val="90000"/>
              </a:lnSpc>
              <a:spcBef>
                <a:spcPts val="0"/>
              </a:spcBef>
              <a:spcAft>
                <a:spcPts val="0"/>
              </a:spcAft>
            </a:pPr>
            <a:r>
              <a:rPr sz="1400" b="1" dirty="0" err="1">
                <a:solidFill>
                  <a:srgbClr val="5A5F64"/>
                </a:solidFill>
                <a:latin typeface="Calibri" panose="020F0502020204030204"/>
              </a:rPr>
              <a:t>Ύψος</a:t>
            </a:r>
            <a:r>
              <a:rPr lang="en-US" sz="1400" b="1" dirty="0">
                <a:solidFill>
                  <a:srgbClr val="5A5F64"/>
                </a:solidFill>
                <a:latin typeface="Calibri" panose="020F0502020204030204"/>
              </a:rPr>
              <a:t> </a:t>
            </a:r>
            <a:r>
              <a:rPr sz="1400" b="1" dirty="0">
                <a:solidFill>
                  <a:srgbClr val="5A5F64"/>
                </a:solidFill>
                <a:latin typeface="Calibri" panose="020F0502020204030204"/>
              </a:rPr>
              <a:t>επ</a:t>
            </a:r>
            <a:r>
              <a:rPr sz="1400" b="1" dirty="0" err="1">
                <a:solidFill>
                  <a:srgbClr val="5A5F64"/>
                </a:solidFill>
                <a:latin typeface="Calibri" panose="020F0502020204030204"/>
              </a:rPr>
              <a:t>ισφ</a:t>
            </a:r>
            <a:r>
              <a:rPr sz="1400" b="1" dirty="0">
                <a:solidFill>
                  <a:srgbClr val="5A5F64"/>
                </a:solidFill>
                <a:latin typeface="Calibri" panose="020F0502020204030204"/>
              </a:rPr>
              <a:t>αλειών</a:t>
            </a:r>
            <a:endParaRPr sz="1400" b="1" dirty="0">
              <a:solidFill>
                <a:srgbClr val="5A5F64"/>
              </a:solidFill>
              <a:latin typeface="Calibri" panose="020F0502020204030204"/>
            </a:endParaRPr>
          </a:p>
        </p:txBody>
      </p:sp>
      <p:sp>
        <p:nvSpPr>
          <p:cNvPr id="136" name="Editable Chart Label 10"/>
          <p:cNvSpPr txBox="1"/>
          <p:nvPr/>
        </p:nvSpPr>
        <p:spPr>
          <a:xfrm>
            <a:off x="2408489" y="5844741"/>
            <a:ext cx="1389888" cy="493776"/>
          </a:xfrm>
          <a:prstGeom prst="rect">
            <a:avLst/>
          </a:prstGeom>
          <a:noFill/>
        </p:spPr>
        <p:txBody>
          <a:bodyPr wrap="square" lIns="0" tIns="0" rIns="0" bIns="0" anchor="ctr">
            <a:spAutoFit/>
          </a:bodyPr>
          <a:lstStyle/>
          <a:p>
            <a:pPr algn="r">
              <a:lnSpc>
                <a:spcPct val="90000"/>
              </a:lnSpc>
              <a:spcBef>
                <a:spcPts val="0"/>
              </a:spcBef>
              <a:spcAft>
                <a:spcPts val="0"/>
              </a:spcAft>
            </a:pPr>
            <a:r>
              <a:rPr sz="1400" b="1" dirty="0" err="1">
                <a:solidFill>
                  <a:srgbClr val="5A5F64"/>
                </a:solidFill>
                <a:latin typeface="Calibri" panose="020F0502020204030204"/>
              </a:rPr>
              <a:t>Άλλος</a:t>
            </a:r>
            <a:endParaRPr sz="1400" b="1" dirty="0">
              <a:solidFill>
                <a:srgbClr val="5A5F64"/>
              </a:solidFill>
              <a:latin typeface="Calibri" panose="020F0502020204030204"/>
            </a:endParaRPr>
          </a:p>
        </p:txBody>
      </p:sp>
    </p:spTree>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1" cy="1"/>
          <a:chOff x="0" y="0"/>
          <a:chExt cx="1" cy="1"/>
        </a:xfrm>
      </p:grpSpPr>
      <p:sp>
        <p:nvSpPr>
          <p:cNvPr id="125" name="Shape 0"/>
          <p:cNvSpPr/>
          <p:nvPr/>
        </p:nvSpPr>
        <p:spPr>
          <a:xfrm>
            <a:off x="0" y="0"/>
            <a:ext cx="1762188" cy="6857640"/>
          </a:xfrm>
          <a:prstGeom prst="rect">
            <a:avLst/>
          </a:prstGeom>
          <a:solidFill>
            <a:srgbClr val="073B70"/>
          </a:solidFill>
          <a:ln w="12700">
            <a:solidFill>
              <a:srgbClr val="073B70"/>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a:defRPr>
                <a:latin typeface="Calibri" panose="020F0502020204030204"/>
              </a:defRPr>
            </a:pPr>
            <a:endParaRPr lang="en-US"/>
          </a:p>
        </p:txBody>
      </p:sp>
      <p:sp>
        <p:nvSpPr>
          <p:cNvPr id="131" name="Text 6"/>
          <p:cNvSpPr/>
          <p:nvPr/>
        </p:nvSpPr>
        <p:spPr>
          <a:xfrm>
            <a:off x="304800" y="350050"/>
            <a:ext cx="11887200" cy="662376"/>
          </a:xfrm>
          <a:prstGeom prst="rect">
            <a:avLst/>
          </a:prstGeom>
          <a:solidFill>
            <a:srgbClr val="F58220"/>
          </a:solidFill>
          <a:ln w="0">
            <a:noFill/>
          </a:ln>
        </p:spPr>
        <p:style>
          <a:lnRef idx="0">
            <a:scrgbClr r="0" g="0" b="0"/>
          </a:lnRef>
          <a:fillRef idx="0">
            <a:scrgbClr r="0" g="0" b="0"/>
          </a:fillRef>
          <a:effectRef idx="0">
            <a:scrgbClr r="0" g="0" b="0"/>
          </a:effectRef>
          <a:fontRef idx="minor"/>
        </p:style>
        <p:txBody>
          <a:bodyPr lIns="1874519" tIns="0" rIns="0" bIns="0" anchor="ctr">
            <a:normAutofit/>
          </a:bodyPr>
          <a:lstStyle/>
          <a:p>
            <a:pPr defTabSz="914400">
              <a:lnSpc>
                <a:spcPct val="100000"/>
              </a:lnSpc>
              <a:tabLst>
                <a:tab pos="0" algn="l"/>
              </a:tabLst>
              <a:defRPr>
                <a:latin typeface="Calibri" panose="020F0502020204030204"/>
              </a:defRPr>
            </a:pPr>
            <a:r>
              <a:rPr lang="el-GR" sz="2300" b="1" u="none" dirty="0">
                <a:solidFill>
                  <a:srgbClr val="FFFFFF"/>
                </a:solidFill>
                <a:latin typeface="Calibri" panose="020F0502020204030204"/>
              </a:rPr>
              <a:t>Τομείς αξιοποίησης νέων τεχνολογιών στη διαχείριση πιστωτικού κινδύνου</a:t>
            </a:r>
            <a:endParaRPr lang="en-US" sz="2300" b="0" u="none" strike="noStrike" dirty="0">
              <a:solidFill>
                <a:srgbClr val="000000"/>
              </a:solidFill>
              <a:effectLst/>
              <a:uFillTx/>
              <a:latin typeface="Arial" panose="020B0604020202020204"/>
            </a:endParaRPr>
          </a:p>
        </p:txBody>
      </p:sp>
      <p:sp>
        <p:nvSpPr>
          <p:cNvPr id="128" name="Text 3"/>
          <p:cNvSpPr/>
          <p:nvPr/>
        </p:nvSpPr>
        <p:spPr>
          <a:xfrm>
            <a:off x="710780" y="263563"/>
            <a:ext cx="1371239" cy="830997"/>
          </a:xfrm>
          <a:prstGeom prst="rect">
            <a:avLst/>
          </a:prstGeom>
          <a:noFill/>
          <a:ln w="0">
            <a:noFill/>
          </a:ln>
        </p:spPr>
        <p:style>
          <a:lnRef idx="0">
            <a:scrgbClr r="0" g="0" b="0"/>
          </a:lnRef>
          <a:fillRef idx="0">
            <a:scrgbClr r="0" g="0" b="0"/>
          </a:fillRef>
          <a:effectRef idx="0">
            <a:scrgbClr r="0" g="0" b="0"/>
          </a:effectRef>
          <a:fontRef idx="minor"/>
        </p:style>
        <p:txBody>
          <a:bodyPr wrap="square">
            <a:normAutofit/>
          </a:bodyPr>
          <a:lstStyle/>
          <a:p>
            <a:pPr defTabSz="914400">
              <a:tabLst>
                <a:tab pos="0" algn="l"/>
              </a:tabLst>
              <a:defRPr>
                <a:latin typeface="Calibri" panose="020F0502020204030204"/>
              </a:defRPr>
            </a:pPr>
            <a:r>
              <a:rPr lang="en-US" sz="4800" u="none">
                <a:solidFill>
                  <a:schemeClr val="bg1"/>
                </a:solidFill>
                <a:latin typeface="Calibri" panose="020F0502020204030204"/>
              </a:rPr>
              <a:t>13. </a:t>
            </a:r>
            <a:endParaRPr lang="en-US" sz="2100" b="0" u="none" strike="noStrike">
              <a:solidFill>
                <a:srgbClr val="000000"/>
              </a:solidFill>
              <a:effectLst/>
              <a:uFillTx/>
              <a:latin typeface="Arial" panose="020B0604020202020204"/>
            </a:endParaRPr>
          </a:p>
        </p:txBody>
      </p:sp>
      <p:sp>
        <p:nvSpPr>
          <p:cNvPr id="127" name="Text 2"/>
          <p:cNvSpPr/>
          <p:nvPr/>
        </p:nvSpPr>
        <p:spPr>
          <a:xfrm>
            <a:off x="710780" y="1419282"/>
            <a:ext cx="766763" cy="504496"/>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defRPr>
                <a:latin typeface="Calibri" panose="020F0502020204030204"/>
              </a:defRPr>
            </a:pPr>
            <a:r>
              <a:rPr lang="en-US" sz="1000" b="1" u="none" strike="noStrike" spc="99">
                <a:solidFill>
                  <a:srgbClr val="F58220"/>
                </a:solidFill>
                <a:effectLst/>
                <a:uFillTx/>
                <a:latin typeface="Calibri" panose="020F0502020204030204"/>
              </a:rPr>
              <a:t>CREDIT RISK SURVEY | CYPRUS</a:t>
            </a:r>
            <a:endParaRPr lang="en-US" sz="1000" b="0" u="none" strike="noStrike">
              <a:solidFill>
                <a:srgbClr val="000000"/>
              </a:solidFill>
              <a:effectLst/>
              <a:uFillTx/>
              <a:latin typeface="Arial" panose="020B0604020202020204"/>
            </a:endParaRPr>
          </a:p>
        </p:txBody>
      </p:sp>
      <p:graphicFrame>
        <p:nvGraphicFramePr>
          <p:cNvPr id="133" name="Chart 132" descr="Chart"/>
          <p:cNvGraphicFramePr>
            <a:graphicFrameLocks noGrp="1"/>
          </p:cNvGraphicFramePr>
          <p:nvPr/>
        </p:nvGraphicFramePr>
        <p:xfrm>
          <a:off x="2235475" y="1134661"/>
          <a:ext cx="7287216" cy="5239512"/>
        </p:xfrm>
        <a:graphic>
          <a:graphicData uri="http://schemas.openxmlformats.org/drawingml/2006/chart">
            <c:chart xmlns:c="http://schemas.openxmlformats.org/drawingml/2006/chart" xmlns:r="http://schemas.openxmlformats.org/officeDocument/2006/relationships" r:id="rId1"/>
          </a:graphicData>
        </a:graphic>
      </p:graphicFrame>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8944" y="5917454"/>
            <a:ext cx="1034915" cy="456719"/>
          </a:xfrm>
          <a:prstGeom prst="rect">
            <a:avLst/>
          </a:prstGeom>
        </p:spPr>
      </p:pic>
      <p:sp>
        <p:nvSpPr>
          <p:cNvPr id="6" name="Conclusion Panel"/>
          <p:cNvSpPr/>
          <p:nvPr/>
        </p:nvSpPr>
        <p:spPr>
          <a:xfrm>
            <a:off x="9454896" y="4110181"/>
            <a:ext cx="2209204" cy="2007153"/>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Conclusion Baseline"/>
          <p:cNvSpPr/>
          <p:nvPr/>
        </p:nvSpPr>
        <p:spPr>
          <a:xfrm>
            <a:off x="9454896" y="6227568"/>
            <a:ext cx="2209204" cy="94178"/>
          </a:xfrm>
          <a:prstGeom prst="rect">
            <a:avLst/>
          </a:prstGeom>
          <a:solidFill>
            <a:srgbClr val="073B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Συνοπτικό συμπέρασμα"/>
          <p:cNvSpPr txBox="1"/>
          <p:nvPr/>
        </p:nvSpPr>
        <p:spPr>
          <a:xfrm>
            <a:off x="9740318" y="4433663"/>
            <a:ext cx="1706155" cy="1390124"/>
          </a:xfrm>
          <a:prstGeom prst="rect">
            <a:avLst/>
          </a:prstGeom>
          <a:noFill/>
          <a:ln>
            <a:noFill/>
          </a:ln>
        </p:spPr>
        <p:txBody>
          <a:bodyPr wrap="square" lIns="0" tIns="0" rIns="0" bIns="0" anchor="t">
            <a:spAutoFit/>
          </a:bodyPr>
          <a:lstStyle/>
          <a:p>
            <a:pPr algn="l">
              <a:lnSpc>
                <a:spcPct val="100000"/>
              </a:lnSpc>
              <a:spcBef>
                <a:spcPts val="0"/>
              </a:spcBef>
              <a:spcAft>
                <a:spcPts val="0"/>
              </a:spcAft>
            </a:pPr>
            <a:r>
              <a:rPr lang="el-GR" sz="1200" b="1" dirty="0">
                <a:solidFill>
                  <a:srgbClr val="F58220"/>
                </a:solidFill>
                <a:latin typeface="Calibri" panose="020F0502020204030204"/>
              </a:rPr>
              <a:t>ΚΥΡΙΟ ΣΥΜΠΕΡΑΣΜΑ</a:t>
            </a:r>
            <a:endParaRPr lang="el-GR" sz="1200" b="1" dirty="0">
              <a:solidFill>
                <a:srgbClr val="F58220"/>
              </a:solidFill>
              <a:latin typeface="Calibri" panose="020F0502020204030204"/>
            </a:endParaRPr>
          </a:p>
          <a:p>
            <a:pPr algn="l">
              <a:lnSpc>
                <a:spcPct val="100000"/>
              </a:lnSpc>
              <a:spcBef>
                <a:spcPts val="1000"/>
              </a:spcBef>
              <a:spcAft>
                <a:spcPts val="0"/>
              </a:spcAft>
            </a:pPr>
            <a:r>
              <a:rPr lang="el-GR" sz="1400" dirty="0">
                <a:solidFill>
                  <a:srgbClr val="5A5F64"/>
                </a:solidFill>
                <a:latin typeface="Calibri" panose="020F0502020204030204"/>
              </a:rPr>
              <a:t>Η αξία της ανάλυσης δεδομένων αναγνωρίζεται πλέον από το σύνολο σχεδόν της κυπριακής αγοράς.</a:t>
            </a:r>
            <a:endParaRPr sz="1700" b="0" dirty="0">
              <a:solidFill>
                <a:srgbClr val="5A5F64"/>
              </a:solidFill>
              <a:latin typeface="Calibri" panose="020F0502020204030204"/>
            </a:endParaRPr>
          </a:p>
        </p:txBody>
      </p:sp>
    </p:spTree>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1" cy="1"/>
          <a:chOff x="0" y="0"/>
          <a:chExt cx="1" cy="1"/>
        </a:xfrm>
      </p:grpSpPr>
      <p:sp>
        <p:nvSpPr>
          <p:cNvPr id="134" name="Shape 0"/>
          <p:cNvSpPr/>
          <p:nvPr/>
        </p:nvSpPr>
        <p:spPr>
          <a:xfrm>
            <a:off x="0" y="0"/>
            <a:ext cx="1762188" cy="6857640"/>
          </a:xfrm>
          <a:prstGeom prst="rect">
            <a:avLst/>
          </a:prstGeom>
          <a:solidFill>
            <a:srgbClr val="073B70"/>
          </a:solidFill>
          <a:ln w="12700">
            <a:solidFill>
              <a:srgbClr val="073B70"/>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a:defRPr>
                <a:latin typeface="Calibri" panose="020F0502020204030204"/>
              </a:defRPr>
            </a:pPr>
            <a:endParaRPr lang="en-US"/>
          </a:p>
        </p:txBody>
      </p:sp>
      <p:sp>
        <p:nvSpPr>
          <p:cNvPr id="140" name="Text 6"/>
          <p:cNvSpPr/>
          <p:nvPr/>
        </p:nvSpPr>
        <p:spPr>
          <a:xfrm>
            <a:off x="304800" y="350050"/>
            <a:ext cx="11887200" cy="662376"/>
          </a:xfrm>
          <a:prstGeom prst="rect">
            <a:avLst/>
          </a:prstGeom>
          <a:solidFill>
            <a:srgbClr val="F58220"/>
          </a:solidFill>
          <a:ln w="0">
            <a:noFill/>
          </a:ln>
        </p:spPr>
        <p:style>
          <a:lnRef idx="0">
            <a:scrgbClr r="0" g="0" b="0"/>
          </a:lnRef>
          <a:fillRef idx="0">
            <a:scrgbClr r="0" g="0" b="0"/>
          </a:fillRef>
          <a:effectRef idx="0">
            <a:scrgbClr r="0" g="0" b="0"/>
          </a:effectRef>
          <a:fontRef idx="minor"/>
        </p:style>
        <p:txBody>
          <a:bodyPr lIns="1874519" tIns="0" rIns="0" bIns="0" anchor="ctr">
            <a:normAutofit/>
          </a:bodyPr>
          <a:lstStyle/>
          <a:p>
            <a:pPr defTabSz="914400">
              <a:lnSpc>
                <a:spcPct val="100000"/>
              </a:lnSpc>
              <a:tabLst>
                <a:tab pos="0" algn="l"/>
              </a:tabLst>
              <a:defRPr>
                <a:latin typeface="Calibri" panose="020F0502020204030204"/>
              </a:defRPr>
            </a:pPr>
            <a:r>
              <a:rPr lang="el-GR" sz="2400" b="1" u="none" dirty="0">
                <a:solidFill>
                  <a:srgbClr val="FFFFFF"/>
                </a:solidFill>
                <a:latin typeface="Calibri" panose="020F0502020204030204"/>
              </a:rPr>
              <a:t>Χρήση εφαρμογών Τεχνητής Νοημοσύνης</a:t>
            </a:r>
            <a:endParaRPr lang="en-US" sz="1900" b="0" u="none" strike="noStrike" dirty="0">
              <a:solidFill>
                <a:srgbClr val="000000"/>
              </a:solidFill>
              <a:effectLst/>
              <a:uFillTx/>
              <a:latin typeface="Arial" panose="020B0604020202020204"/>
            </a:endParaRPr>
          </a:p>
        </p:txBody>
      </p:sp>
      <p:sp>
        <p:nvSpPr>
          <p:cNvPr id="137" name="Text 3"/>
          <p:cNvSpPr/>
          <p:nvPr/>
        </p:nvSpPr>
        <p:spPr>
          <a:xfrm>
            <a:off x="710780" y="263563"/>
            <a:ext cx="1371239" cy="830997"/>
          </a:xfrm>
          <a:prstGeom prst="rect">
            <a:avLst/>
          </a:prstGeom>
          <a:noFill/>
          <a:ln w="0">
            <a:noFill/>
          </a:ln>
        </p:spPr>
        <p:style>
          <a:lnRef idx="0">
            <a:scrgbClr r="0" g="0" b="0"/>
          </a:lnRef>
          <a:fillRef idx="0">
            <a:scrgbClr r="0" g="0" b="0"/>
          </a:fillRef>
          <a:effectRef idx="0">
            <a:scrgbClr r="0" g="0" b="0"/>
          </a:effectRef>
          <a:fontRef idx="minor"/>
        </p:style>
        <p:txBody>
          <a:bodyPr wrap="square">
            <a:normAutofit/>
          </a:bodyPr>
          <a:lstStyle/>
          <a:p>
            <a:pPr defTabSz="914400">
              <a:tabLst>
                <a:tab pos="0" algn="l"/>
              </a:tabLst>
              <a:defRPr>
                <a:latin typeface="Calibri" panose="020F0502020204030204"/>
              </a:defRPr>
            </a:pPr>
            <a:r>
              <a:rPr lang="en-US" sz="4800" u="none">
                <a:solidFill>
                  <a:schemeClr val="bg1"/>
                </a:solidFill>
                <a:latin typeface="Calibri" panose="020F0502020204030204"/>
              </a:rPr>
              <a:t>14. </a:t>
            </a:r>
            <a:endParaRPr lang="en-US" sz="2100" b="0" u="none" strike="noStrike">
              <a:solidFill>
                <a:srgbClr val="000000"/>
              </a:solidFill>
              <a:effectLst/>
              <a:uFillTx/>
              <a:latin typeface="Arial" panose="020B0604020202020204"/>
            </a:endParaRPr>
          </a:p>
        </p:txBody>
      </p:sp>
      <p:sp>
        <p:nvSpPr>
          <p:cNvPr id="136" name="Text 2"/>
          <p:cNvSpPr/>
          <p:nvPr/>
        </p:nvSpPr>
        <p:spPr>
          <a:xfrm>
            <a:off x="710780" y="1419282"/>
            <a:ext cx="766763" cy="504496"/>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defRPr>
                <a:latin typeface="Calibri" panose="020F0502020204030204"/>
              </a:defRPr>
            </a:pPr>
            <a:r>
              <a:rPr lang="en-US" sz="1000" b="1" u="none" strike="noStrike" spc="99">
                <a:solidFill>
                  <a:srgbClr val="F58220"/>
                </a:solidFill>
                <a:effectLst/>
                <a:uFillTx/>
                <a:latin typeface="Calibri" panose="020F0502020204030204"/>
              </a:rPr>
              <a:t>CREDIT RISK SURVEY | CYPRUS</a:t>
            </a:r>
            <a:endParaRPr lang="en-US" sz="1000" b="0" u="none" strike="noStrike">
              <a:solidFill>
                <a:srgbClr val="000000"/>
              </a:solidFill>
              <a:effectLst/>
              <a:uFillTx/>
              <a:latin typeface="Arial" panose="020B0604020202020204"/>
            </a:endParaRPr>
          </a:p>
        </p:txBody>
      </p:sp>
      <p:pic>
        <p:nvPicPr>
          <p:cNvPr id="3" name="Picture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58944" y="5917454"/>
            <a:ext cx="1034915" cy="456719"/>
          </a:xfrm>
          <a:prstGeom prst="rect">
            <a:avLst/>
          </a:prstGeom>
        </p:spPr>
      </p:pic>
      <p:sp>
        <p:nvSpPr>
          <p:cNvPr id="145" name="AI use frame 1"/>
          <p:cNvSpPr/>
          <p:nvPr/>
        </p:nvSpPr>
        <p:spPr>
          <a:xfrm>
            <a:off x="7726681" y="2147398"/>
            <a:ext cx="3043196" cy="2521642"/>
          </a:xfrm>
          <a:prstGeom prst="rect">
            <a:avLst/>
          </a:prstGeom>
          <a:solidFill>
            <a:srgbClr val="707070"/>
          </a:solidFill>
          <a:ln w="19050">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6" name="AI use frame 2"/>
          <p:cNvSpPr/>
          <p:nvPr/>
        </p:nvSpPr>
        <p:spPr>
          <a:xfrm>
            <a:off x="2587752" y="2228593"/>
            <a:ext cx="3180649" cy="2440447"/>
          </a:xfrm>
          <a:prstGeom prst="rect">
            <a:avLst/>
          </a:prstGeom>
          <a:solidFill>
            <a:srgbClr val="F58220"/>
          </a:solidFill>
          <a:ln w="19050">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7" name="AI use frame 3"/>
          <p:cNvSpPr/>
          <p:nvPr/>
        </p:nvSpPr>
        <p:spPr>
          <a:xfrm>
            <a:off x="5299900" y="1565087"/>
            <a:ext cx="2952401" cy="2581991"/>
          </a:xfrm>
          <a:prstGeom prst="rect">
            <a:avLst/>
          </a:prstGeom>
          <a:solidFill>
            <a:srgbClr val="073B70"/>
          </a:solidFill>
          <a:ln w="19050">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2" name="AI use callout 1"/>
          <p:cNvSpPr txBox="1"/>
          <p:nvPr/>
        </p:nvSpPr>
        <p:spPr>
          <a:xfrm>
            <a:off x="8155456" y="2628096"/>
            <a:ext cx="2614420" cy="1499898"/>
          </a:xfrm>
          <a:prstGeom prst="rect">
            <a:avLst/>
          </a:prstGeom>
          <a:noFill/>
        </p:spPr>
        <p:txBody>
          <a:bodyPr wrap="square" lIns="109728" tIns="91440" rIns="109728" bIns="91440" anchor="ctr">
            <a:spAutoFit/>
          </a:bodyPr>
          <a:lstStyle/>
          <a:p>
            <a:pPr algn="ctr">
              <a:spcAft>
                <a:spcPts val="1600"/>
              </a:spcAft>
            </a:pPr>
            <a:r>
              <a:rPr lang="el-GR" sz="5400" b="1" dirty="0">
                <a:solidFill>
                  <a:srgbClr val="FFFFFF"/>
                </a:solidFill>
                <a:latin typeface="Calibri" panose="020F0502020204030204"/>
              </a:rPr>
              <a:t>47%</a:t>
            </a:r>
            <a:endParaRPr lang="el-GR" sz="5400" b="1" dirty="0">
              <a:solidFill>
                <a:srgbClr val="FFFFFF"/>
              </a:solidFill>
              <a:latin typeface="Calibri" panose="020F0502020204030204"/>
            </a:endParaRPr>
          </a:p>
          <a:p>
            <a:pPr algn="ctr">
              <a:lnSpc>
                <a:spcPct val="105000"/>
              </a:lnSpc>
            </a:pPr>
            <a:r>
              <a:rPr lang="el-GR" sz="1800" b="1" dirty="0">
                <a:solidFill>
                  <a:srgbClr val="FFFFFF"/>
                </a:solidFill>
                <a:latin typeface="Calibri" panose="020F0502020204030204"/>
              </a:rPr>
              <a:t>Καθόλου</a:t>
            </a:r>
            <a:endParaRPr lang="el-GR" sz="1800" b="1" dirty="0">
              <a:solidFill>
                <a:srgbClr val="073B70"/>
              </a:solidFill>
              <a:latin typeface="Calibri" panose="020F0502020204030204"/>
            </a:endParaRPr>
          </a:p>
        </p:txBody>
      </p:sp>
      <p:sp>
        <p:nvSpPr>
          <p:cNvPr id="143" name="AI use callout 2"/>
          <p:cNvSpPr txBox="1"/>
          <p:nvPr/>
        </p:nvSpPr>
        <p:spPr>
          <a:xfrm>
            <a:off x="2742346" y="2482671"/>
            <a:ext cx="2614420" cy="1790747"/>
          </a:xfrm>
          <a:prstGeom prst="rect">
            <a:avLst/>
          </a:prstGeom>
          <a:noFill/>
        </p:spPr>
        <p:txBody>
          <a:bodyPr wrap="square" lIns="109728" tIns="91440" rIns="109728" bIns="91440" anchor="ctr">
            <a:spAutoFit/>
          </a:bodyPr>
          <a:lstStyle/>
          <a:p>
            <a:pPr algn="ctr">
              <a:spcAft>
                <a:spcPts val="1600"/>
              </a:spcAft>
            </a:pPr>
            <a:r>
              <a:rPr lang="el-GR" sz="5400" b="1" dirty="0">
                <a:solidFill>
                  <a:srgbClr val="FFFFFF"/>
                </a:solidFill>
                <a:latin typeface="Calibri" panose="020F0502020204030204"/>
              </a:rPr>
              <a:t>47%</a:t>
            </a:r>
            <a:endParaRPr lang="el-GR" sz="5400" b="1" dirty="0">
              <a:solidFill>
                <a:srgbClr val="FFFFFF"/>
              </a:solidFill>
              <a:latin typeface="Calibri" panose="020F0502020204030204"/>
            </a:endParaRPr>
          </a:p>
          <a:p>
            <a:pPr algn="ctr">
              <a:lnSpc>
                <a:spcPct val="105000"/>
              </a:lnSpc>
            </a:pPr>
            <a:r>
              <a:rPr lang="el-GR" sz="1800" b="1" dirty="0">
                <a:solidFill>
                  <a:srgbClr val="FFFFFF"/>
                </a:solidFill>
                <a:latin typeface="Calibri" panose="020F0502020204030204"/>
              </a:rPr>
              <a:t>Μικρός / Μέτριος
βαθμός</a:t>
            </a:r>
            <a:endParaRPr lang="el-GR" sz="1800" b="1" dirty="0">
              <a:solidFill>
                <a:srgbClr val="073B70"/>
              </a:solidFill>
              <a:latin typeface="Calibri" panose="020F0502020204030204"/>
            </a:endParaRPr>
          </a:p>
        </p:txBody>
      </p:sp>
      <p:sp>
        <p:nvSpPr>
          <p:cNvPr id="144" name="AI use callout 3"/>
          <p:cNvSpPr txBox="1"/>
          <p:nvPr/>
        </p:nvSpPr>
        <p:spPr>
          <a:xfrm>
            <a:off x="5405630" y="1960709"/>
            <a:ext cx="2764302" cy="1790747"/>
          </a:xfrm>
          <a:prstGeom prst="rect">
            <a:avLst/>
          </a:prstGeom>
          <a:noFill/>
        </p:spPr>
        <p:txBody>
          <a:bodyPr wrap="square" lIns="109728" tIns="91440" rIns="109728" bIns="91440" anchor="ctr">
            <a:spAutoFit/>
          </a:bodyPr>
          <a:lstStyle/>
          <a:p>
            <a:pPr algn="ctr">
              <a:spcAft>
                <a:spcPts val="1600"/>
              </a:spcAft>
            </a:pPr>
            <a:r>
              <a:rPr lang="el-GR" sz="5400" b="1" dirty="0">
                <a:solidFill>
                  <a:schemeClr val="bg1"/>
                </a:solidFill>
                <a:latin typeface="Calibri" panose="020F0502020204030204"/>
              </a:rPr>
              <a:t>5%</a:t>
            </a:r>
            <a:endParaRPr lang="el-GR" sz="5400" b="1" dirty="0">
              <a:solidFill>
                <a:schemeClr val="bg1"/>
              </a:solidFill>
              <a:latin typeface="Calibri" panose="020F0502020204030204"/>
            </a:endParaRPr>
          </a:p>
          <a:p>
            <a:pPr algn="ctr">
              <a:lnSpc>
                <a:spcPct val="105000"/>
              </a:lnSpc>
            </a:pPr>
            <a:r>
              <a:rPr lang="el-GR" sz="1800" b="1" dirty="0">
                <a:solidFill>
                  <a:schemeClr val="bg1"/>
                </a:solidFill>
                <a:latin typeface="Calibri" panose="020F0502020204030204"/>
              </a:rPr>
              <a:t>Μεγάλος / Πολύ μεγάλος
βαθμός</a:t>
            </a:r>
            <a:endParaRPr lang="el-GR" sz="1800" b="1" dirty="0">
              <a:solidFill>
                <a:schemeClr val="bg1"/>
              </a:solidFill>
              <a:latin typeface="Calibri" panose="020F0502020204030204"/>
            </a:endParaRPr>
          </a:p>
        </p:txBody>
      </p:sp>
      <p:sp>
        <p:nvSpPr>
          <p:cNvPr id="148" name="Συνοπτικό συμπέρασμα"/>
          <p:cNvSpPr txBox="1"/>
          <p:nvPr/>
        </p:nvSpPr>
        <p:spPr>
          <a:xfrm>
            <a:off x="3810799" y="5081328"/>
            <a:ext cx="6959077" cy="836126"/>
          </a:xfrm>
          <a:prstGeom prst="rect">
            <a:avLst/>
          </a:prstGeom>
          <a:noFill/>
          <a:ln>
            <a:noFill/>
          </a:ln>
        </p:spPr>
        <p:txBody>
          <a:bodyPr wrap="square" lIns="0" tIns="0" rIns="0" bIns="0" anchor="t">
            <a:spAutoFit/>
          </a:bodyPr>
          <a:lstStyle/>
          <a:p>
            <a:pPr algn="l">
              <a:lnSpc>
                <a:spcPct val="100000"/>
              </a:lnSpc>
              <a:spcBef>
                <a:spcPts val="0"/>
              </a:spcBef>
              <a:spcAft>
                <a:spcPts val="0"/>
              </a:spcAft>
            </a:pPr>
            <a:r>
              <a:rPr sz="3400" b="1" dirty="0">
                <a:solidFill>
                  <a:srgbClr val="073B70"/>
                </a:solidFill>
                <a:latin typeface="Calibri" panose="020F0502020204030204"/>
              </a:rPr>
              <a:t>9</a:t>
            </a:r>
            <a:r>
              <a:rPr lang="el-GR" sz="3400" b="1" dirty="0">
                <a:solidFill>
                  <a:srgbClr val="073B70"/>
                </a:solidFill>
                <a:latin typeface="Calibri" panose="020F0502020204030204"/>
              </a:rPr>
              <a:t>5</a:t>
            </a:r>
            <a:r>
              <a:rPr sz="3400" b="1" dirty="0">
                <a:solidFill>
                  <a:srgbClr val="073B70"/>
                </a:solidFill>
                <a:latin typeface="Calibri" panose="020F0502020204030204"/>
              </a:rPr>
              <a:t>%</a:t>
            </a:r>
            <a:r>
              <a:rPr lang="el-GR" sz="3400" b="1" dirty="0">
                <a:solidFill>
                  <a:srgbClr val="073B70"/>
                </a:solidFill>
                <a:latin typeface="Calibri" panose="020F0502020204030204"/>
              </a:rPr>
              <a:t> </a:t>
            </a:r>
            <a:r>
              <a:rPr sz="1400" b="1" dirty="0">
                <a:solidFill>
                  <a:srgbClr val="5A5F64"/>
                </a:solidFill>
                <a:latin typeface="Calibri" panose="020F0502020204030204"/>
              </a:rPr>
              <a:t>κα</a:t>
            </a:r>
            <a:r>
              <a:rPr sz="1400" b="1" dirty="0" err="1">
                <a:solidFill>
                  <a:srgbClr val="5A5F64"/>
                </a:solidFill>
                <a:latin typeface="Calibri" panose="020F0502020204030204"/>
              </a:rPr>
              <a:t>θόλου</a:t>
            </a:r>
            <a:r>
              <a:rPr sz="1400" b="1" dirty="0">
                <a:solidFill>
                  <a:srgbClr val="5A5F64"/>
                </a:solidFill>
                <a:latin typeface="Calibri" panose="020F0502020204030204"/>
              </a:rPr>
              <a:t> </a:t>
            </a:r>
            <a:r>
              <a:rPr sz="1400" b="1" dirty="0" err="1">
                <a:solidFill>
                  <a:srgbClr val="5A5F64"/>
                </a:solidFill>
                <a:latin typeface="Calibri" panose="020F0502020204030204"/>
              </a:rPr>
              <a:t>έως</a:t>
            </a:r>
            <a:r>
              <a:rPr sz="1400" b="1" dirty="0">
                <a:solidFill>
                  <a:srgbClr val="5A5F64"/>
                </a:solidFill>
                <a:latin typeface="Calibri" panose="020F0502020204030204"/>
              </a:rPr>
              <a:t> </a:t>
            </a:r>
            <a:r>
              <a:rPr sz="1400" b="1" dirty="0" err="1">
                <a:solidFill>
                  <a:srgbClr val="5A5F64"/>
                </a:solidFill>
                <a:latin typeface="Calibri" panose="020F0502020204030204"/>
              </a:rPr>
              <a:t>μέτρι</a:t>
            </a:r>
            <a:r>
              <a:rPr sz="1400" b="1" dirty="0">
                <a:solidFill>
                  <a:srgbClr val="5A5F64"/>
                </a:solidFill>
                <a:latin typeface="Calibri" panose="020F0502020204030204"/>
              </a:rPr>
              <a:t>α χρήση</a:t>
            </a:r>
            <a:r>
              <a:rPr lang="el-GR" sz="1400" b="1" dirty="0">
                <a:solidFill>
                  <a:srgbClr val="5A5F64"/>
                </a:solidFill>
                <a:latin typeface="Calibri" panose="020F0502020204030204"/>
              </a:rPr>
              <a:t>   </a:t>
            </a:r>
            <a:r>
              <a:rPr sz="3400" b="1" dirty="0">
                <a:solidFill>
                  <a:srgbClr val="F58220"/>
                </a:solidFill>
                <a:latin typeface="Calibri" panose="020F0502020204030204"/>
              </a:rPr>
              <a:t>5%</a:t>
            </a:r>
            <a:r>
              <a:rPr lang="el-GR" sz="3400" b="1" dirty="0">
                <a:solidFill>
                  <a:srgbClr val="F58220"/>
                </a:solidFill>
                <a:latin typeface="Calibri" panose="020F0502020204030204"/>
              </a:rPr>
              <a:t> </a:t>
            </a:r>
            <a:r>
              <a:rPr sz="1400" b="1" dirty="0" err="1">
                <a:solidFill>
                  <a:srgbClr val="5A5F64"/>
                </a:solidFill>
                <a:latin typeface="Calibri" panose="020F0502020204030204"/>
              </a:rPr>
              <a:t>μεγάλη</a:t>
            </a:r>
            <a:r>
              <a:rPr sz="1400" b="1" dirty="0">
                <a:solidFill>
                  <a:srgbClr val="5A5F64"/>
                </a:solidFill>
                <a:latin typeface="Calibri" panose="020F0502020204030204"/>
              </a:rPr>
              <a:t> / π</a:t>
            </a:r>
            <a:r>
              <a:rPr sz="1400" b="1" dirty="0" err="1">
                <a:solidFill>
                  <a:srgbClr val="5A5F64"/>
                </a:solidFill>
                <a:latin typeface="Calibri" panose="020F0502020204030204"/>
              </a:rPr>
              <a:t>ολύ</a:t>
            </a:r>
            <a:r>
              <a:rPr sz="1400" b="1" dirty="0">
                <a:solidFill>
                  <a:srgbClr val="5A5F64"/>
                </a:solidFill>
                <a:latin typeface="Calibri" panose="020F0502020204030204"/>
              </a:rPr>
              <a:t> </a:t>
            </a:r>
            <a:r>
              <a:rPr sz="1400" b="1" dirty="0" err="1">
                <a:solidFill>
                  <a:srgbClr val="5A5F64"/>
                </a:solidFill>
                <a:latin typeface="Calibri" panose="020F0502020204030204"/>
              </a:rPr>
              <a:t>μεγάλη</a:t>
            </a:r>
            <a:r>
              <a:rPr sz="1400" b="1" dirty="0">
                <a:solidFill>
                  <a:srgbClr val="5A5F64"/>
                </a:solidFill>
                <a:latin typeface="Calibri" panose="020F0502020204030204"/>
              </a:rPr>
              <a:t> </a:t>
            </a:r>
            <a:r>
              <a:rPr sz="1400" b="1" dirty="0" err="1">
                <a:solidFill>
                  <a:srgbClr val="5A5F64"/>
                </a:solidFill>
                <a:latin typeface="Calibri" panose="020F0502020204030204"/>
              </a:rPr>
              <a:t>χρήση</a:t>
            </a:r>
            <a:endParaRPr sz="1400" b="1" dirty="0">
              <a:solidFill>
                <a:srgbClr val="5A5F64"/>
              </a:solidFill>
              <a:latin typeface="Calibri" panose="020F0502020204030204"/>
            </a:endParaRPr>
          </a:p>
          <a:p>
            <a:pPr algn="l">
              <a:lnSpc>
                <a:spcPct val="100000"/>
              </a:lnSpc>
              <a:spcBef>
                <a:spcPts val="1000"/>
              </a:spcBef>
              <a:spcAft>
                <a:spcPts val="0"/>
              </a:spcAft>
            </a:pPr>
            <a:r>
              <a:rPr sz="1200" b="0" dirty="0">
                <a:solidFill>
                  <a:srgbClr val="5A5F64"/>
                </a:solidFill>
                <a:latin typeface="Calibri" panose="020F0502020204030204"/>
              </a:rPr>
              <a:t>Η </a:t>
            </a:r>
            <a:r>
              <a:rPr sz="1200" b="0" dirty="0" err="1">
                <a:solidFill>
                  <a:srgbClr val="5A5F64"/>
                </a:solidFill>
                <a:latin typeface="Calibri" panose="020F0502020204030204"/>
              </a:rPr>
              <a:t>χρήση</a:t>
            </a:r>
            <a:r>
              <a:rPr sz="1200" b="0" dirty="0">
                <a:solidFill>
                  <a:srgbClr val="5A5F64"/>
                </a:solidFill>
                <a:latin typeface="Calibri" panose="020F0502020204030204"/>
              </a:rPr>
              <a:t> </a:t>
            </a:r>
            <a:r>
              <a:rPr sz="1200" b="0" dirty="0" err="1">
                <a:solidFill>
                  <a:srgbClr val="5A5F64"/>
                </a:solidFill>
                <a:latin typeface="Calibri" panose="020F0502020204030204"/>
              </a:rPr>
              <a:t>Τεχνητής</a:t>
            </a:r>
            <a:r>
              <a:rPr sz="1200" b="0" dirty="0">
                <a:solidFill>
                  <a:srgbClr val="5A5F64"/>
                </a:solidFill>
                <a:latin typeface="Calibri" panose="020F0502020204030204"/>
              </a:rPr>
              <a:t> </a:t>
            </a:r>
            <a:r>
              <a:rPr sz="1200" b="0" dirty="0" err="1">
                <a:solidFill>
                  <a:srgbClr val="5A5F64"/>
                </a:solidFill>
                <a:latin typeface="Calibri" panose="020F0502020204030204"/>
              </a:rPr>
              <a:t>Νοημοσύνης</a:t>
            </a:r>
            <a:r>
              <a:rPr sz="1200" b="0" dirty="0">
                <a:solidFill>
                  <a:srgbClr val="5A5F64"/>
                </a:solidFill>
                <a:latin typeface="Calibri" panose="020F0502020204030204"/>
              </a:rPr>
              <a:t> παρα</a:t>
            </a:r>
            <a:r>
              <a:rPr sz="1200" b="0" dirty="0" err="1">
                <a:solidFill>
                  <a:srgbClr val="5A5F64"/>
                </a:solidFill>
                <a:latin typeface="Calibri" panose="020F0502020204030204"/>
              </a:rPr>
              <a:t>μένει</a:t>
            </a:r>
            <a:r>
              <a:rPr sz="1200" b="0" dirty="0">
                <a:solidFill>
                  <a:srgbClr val="5A5F64"/>
                </a:solidFill>
                <a:latin typeface="Calibri" panose="020F0502020204030204"/>
              </a:rPr>
              <a:t> </a:t>
            </a:r>
            <a:r>
              <a:rPr lang="el-GR" sz="1200" b="0" dirty="0">
                <a:solidFill>
                  <a:srgbClr val="5A5F64"/>
                </a:solidFill>
                <a:latin typeface="Calibri" panose="020F0502020204030204"/>
              </a:rPr>
              <a:t>σε πρώιμο στάδιο</a:t>
            </a:r>
            <a:r>
              <a:rPr sz="1200" b="0" dirty="0">
                <a:solidFill>
                  <a:srgbClr val="5A5F64"/>
                </a:solidFill>
                <a:latin typeface="Calibri" panose="020F0502020204030204"/>
              </a:rPr>
              <a:t>.</a:t>
            </a:r>
            <a:endParaRPr sz="1200" b="0" dirty="0">
              <a:solidFill>
                <a:srgbClr val="5A5F64"/>
              </a:solidFill>
              <a:latin typeface="Calibri" panose="020F0502020204030204"/>
            </a:endParaRPr>
          </a:p>
        </p:txBody>
      </p:sp>
      <p:sp>
        <p:nvSpPr>
          <p:cNvPr id="5" name="TextBox 4"/>
          <p:cNvSpPr txBox="1"/>
          <p:nvPr/>
        </p:nvSpPr>
        <p:spPr>
          <a:xfrm>
            <a:off x="2587752" y="5117904"/>
            <a:ext cx="1104138" cy="461665"/>
          </a:xfrm>
          <a:prstGeom prst="rect">
            <a:avLst/>
          </a:prstGeom>
          <a:noFill/>
        </p:spPr>
        <p:txBody>
          <a:bodyPr wrap="square">
            <a:spAutoFit/>
          </a:bodyPr>
          <a:lstStyle/>
          <a:p>
            <a:pPr algn="r"/>
            <a:r>
              <a:rPr lang="el-GR" sz="1200" b="1" dirty="0">
                <a:solidFill>
                  <a:srgbClr val="F58220"/>
                </a:solidFill>
                <a:latin typeface="Calibri" panose="020F0502020204030204"/>
              </a:rPr>
              <a:t>ΚΥΡΙΟ </a:t>
            </a:r>
            <a:endParaRPr lang="el-GR" sz="1200" b="1" dirty="0">
              <a:solidFill>
                <a:srgbClr val="F58220"/>
              </a:solidFill>
              <a:latin typeface="Calibri" panose="020F0502020204030204"/>
            </a:endParaRPr>
          </a:p>
          <a:p>
            <a:pPr algn="r"/>
            <a:r>
              <a:rPr lang="el-GR" sz="1200" b="1" dirty="0">
                <a:solidFill>
                  <a:srgbClr val="F58220"/>
                </a:solidFill>
                <a:latin typeface="Calibri" panose="020F0502020204030204"/>
              </a:rPr>
              <a:t>ΣΥΜΠΕΡΑΣΜΑ</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72593" y="2957275"/>
            <a:ext cx="6835200" cy="1206000"/>
          </a:xfrm>
        </p:spPr>
        <p:txBody>
          <a:bodyPr/>
          <a:lstStyle/>
          <a:p>
            <a:r>
              <a:rPr lang="el-GR" sz="3600" dirty="0"/>
              <a:t>Ευχαριστώ για την προσοχή σας.</a:t>
            </a:r>
            <a:endParaRPr lang="en-US" sz="3600" dirty="0"/>
          </a:p>
        </p:txBody>
      </p:sp>
    </p:spTree>
  </p:cSld>
  <p:clrMapOvr>
    <a:masterClrMapping/>
  </p:clrMapOvr>
  <p:transition spd="med"/>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majorFont>
      <a:minorFont>
        <a:latin typeface="Aptos"/>
        <a:ea typeface=""/>
        <a:cs typeface=""/>
      </a:minorFont>
    </a:fontScheme>
    <a:fmtScheme na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RIF Presentation 16-9 format">
  <a:themeElements>
    <a:clrScheme name="CRIF 2023">
      <a:dk1>
        <a:srgbClr val="003B79"/>
      </a:dk1>
      <a:lt1>
        <a:srgbClr val="F9F9F9"/>
      </a:lt1>
      <a:dk2>
        <a:srgbClr val="D7D9D8"/>
      </a:dk2>
      <a:lt2>
        <a:srgbClr val="B8BBBE"/>
      </a:lt2>
      <a:accent1>
        <a:srgbClr val="EF7B10"/>
      </a:accent1>
      <a:accent2>
        <a:srgbClr val="0073AF"/>
      </a:accent2>
      <a:accent3>
        <a:srgbClr val="0685C8"/>
      </a:accent3>
      <a:accent4>
        <a:srgbClr val="B0CEEC"/>
      </a:accent4>
      <a:accent5>
        <a:srgbClr val="F6915D"/>
      </a:accent5>
      <a:accent6>
        <a:srgbClr val="F6B746"/>
      </a:accent6>
      <a:hlink>
        <a:srgbClr val="0000FF"/>
      </a:hlink>
      <a:folHlink>
        <a:srgbClr val="FF00FF"/>
      </a:folHlink>
    </a:clrScheme>
    <a:fontScheme name="CRIF Presentation 16-9 format">
      <a:majorFont>
        <a:latin typeface="Calibri"/>
        <a:ea typeface="Calibri"/>
        <a:cs typeface="Calibri"/>
      </a:majorFont>
      <a:minorFont>
        <a:latin typeface="Helvetica"/>
        <a:ea typeface="Helvetica"/>
        <a:cs typeface="Helvetica"/>
      </a:minorFont>
    </a:fontScheme>
    <a:fmtScheme name="CRIF Presentation 16-9 forma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797979"/>
        </a:solidFill>
        <a:ln w="25400" cap="flat">
          <a:solidFill>
            <a:schemeClr val="accent1"/>
          </a:solidFill>
          <a:prstDash val="solid"/>
          <a:round/>
        </a:ln>
      </a:spPr>
      <a:bodyPr rot="0" spcFirstLastPara="1" vertOverflow="overflow" horzOverflow="overflow" vert="horz" wrap="square" lIns="60958" tIns="60958" rIns="60958" bIns="60958" numCol="1" spcCol="38100" rtlCol="0" anchor="ctr">
        <a:spAutoFit/>
      </a:bodyPr>
      <a:lstStyle>
        <a:defPPr marL="0" marR="0" indent="0" algn="l" defTabSz="609600" rtl="0" fontAlgn="auto" latinLnBrk="0" hangingPunct="0">
          <a:lnSpc>
            <a:spcPct val="100000"/>
          </a:lnSpc>
          <a:spcBef>
            <a:spcPts val="0"/>
          </a:spcBef>
          <a:spcAft>
            <a:spcPts val="0"/>
          </a:spcAft>
          <a:buClrTx/>
          <a:buSzTx/>
          <a:buFontTx/>
          <a:buNone/>
          <a:defRPr kumimoji="0" sz="2400" b="0" i="0" u="none" strike="noStrike" cap="none" spc="0" normalizeH="0" baseline="0">
            <a:ln>
              <a:noFill/>
            </a:ln>
            <a:solidFill>
              <a:schemeClr val="accent1"/>
            </a:solidFill>
            <a:effectLst/>
            <a:uFillTx/>
            <a:latin typeface="+mj-lt"/>
            <a:ea typeface="+mj-ea"/>
            <a:cs typeface="+mj-cs"/>
            <a:sym typeface="Calibri" panose="020F0502020204030204"/>
          </a:defRPr>
        </a:def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spPr>
      <a:bodyPr rot="0" spcFirstLastPara="1" vertOverflow="overflow" horzOverflow="overflow" vert="horz" wrap="square" lIns="60958" tIns="60958" rIns="60958" bIns="60958" numCol="1" spcCol="38100" rtlCol="0" anchor="t">
        <a:spAutoFit/>
      </a:bodyPr>
      <a:lstStyle>
        <a:defPPr marL="0" marR="0" indent="0" algn="l" defTabSz="609600" rtl="0" fontAlgn="auto" latinLnBrk="0" hangingPunct="0">
          <a:lnSpc>
            <a:spcPct val="100000"/>
          </a:lnSpc>
          <a:spcBef>
            <a:spcPts val="0"/>
          </a:spcBef>
          <a:spcAft>
            <a:spcPts val="0"/>
          </a:spcAft>
          <a:buClrTx/>
          <a:buSzTx/>
          <a:buFontTx/>
          <a:buNone/>
          <a:defRPr kumimoji="0" sz="2400" b="0" i="0" u="none" strike="noStrike" cap="none" spc="0" normalizeH="0" baseline="0" dirty="0">
            <a:ln>
              <a:noFill/>
            </a:ln>
            <a:solidFill>
              <a:schemeClr val="accent1"/>
            </a:solidFill>
            <a:effectLst/>
            <a:uFillTx/>
            <a:latin typeface="+mj-lt"/>
            <a:ea typeface="+mj-ea"/>
            <a:cs typeface="+mj-cs"/>
            <a:sym typeface="Calibri" panose="020F0502020204030204"/>
          </a:defRPr>
        </a:defPPr>
      </a:lstStyle>
      <a:style>
        <a:lnRef idx="0">
          <a:scrgbClr r="0" g="0" b="0"/>
        </a:lnRef>
        <a:fillRef idx="0">
          <a:scrgbClr r="0" g="0" b="0"/>
        </a:fillRef>
        <a:effectRef idx="0">
          <a:scrgbClr r="0" g="0" b="0"/>
        </a:effectRef>
        <a:fontRef idx="none"/>
      </a: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69ECBB499057F545B123CDBF42702896" ma:contentTypeVersion="20" ma:contentTypeDescription="Creare un nuovo documento." ma:contentTypeScope="" ma:versionID="5dae519d4b73157f560cc38a9498e501">
  <xsd:schema xmlns:xsd="http://www.w3.org/2001/XMLSchema" xmlns:xs="http://www.w3.org/2001/XMLSchema" xmlns:p="http://schemas.microsoft.com/office/2006/metadata/properties" xmlns:ns3="3125fc6a-79a8-4553-abb4-03aef00524b7" xmlns:ns4="81ab5eef-a24e-4d46-aab9-cadc60da38f4" targetNamespace="http://schemas.microsoft.com/office/2006/metadata/properties" ma:root="true" ma:fieldsID="79bc96eac0ad59ef9c6681714072bf9e" ns3:_="" ns4:_="">
    <xsd:import namespace="3125fc6a-79a8-4553-abb4-03aef00524b7"/>
    <xsd:import namespace="81ab5eef-a24e-4d46-aab9-cadc60da38f4"/>
    <xsd:element name="properties">
      <xsd:complexType>
        <xsd:sequence>
          <xsd:element name="documentManagement">
            <xsd:complexType>
              <xsd:all>
                <xsd:element ref="ns3:MigrationWizId" minOccurs="0"/>
                <xsd:element ref="ns3:MigrationWizIdPermissions" minOccurs="0"/>
                <xsd:element ref="ns3:MigrationWizIdVersion" minOccurs="0"/>
                <xsd:element ref="ns3:_activity" minOccurs="0"/>
                <xsd:element ref="ns3:MediaServiceMetadata" minOccurs="0"/>
                <xsd:element ref="ns3:MediaServiceFastMetadata" minOccurs="0"/>
                <xsd:element ref="ns3:MediaServiceObjectDetectorVersions" minOccurs="0"/>
                <xsd:element ref="ns3:MediaServiceAutoTags" minOccurs="0"/>
                <xsd:element ref="ns3:MediaServiceGenerationTime" minOccurs="0"/>
                <xsd:element ref="ns3:MediaServiceEventHashCode" minOccurs="0"/>
                <xsd:element ref="ns3:MediaLengthInSeconds" minOccurs="0"/>
                <xsd:element ref="ns3:MediaServiceDateTaken" minOccurs="0"/>
                <xsd:element ref="ns3:MediaServiceOCR" minOccurs="0"/>
                <xsd:element ref="ns3:MediaServiceSystemTags" minOccurs="0"/>
                <xsd:element ref="ns4:SharedWithUsers" minOccurs="0"/>
                <xsd:element ref="ns4:SharedWithDetails" minOccurs="0"/>
                <xsd:element ref="ns4:SharingHintHash" minOccurs="0"/>
                <xsd:element ref="ns3:MediaServiceSearchProperties" minOccurs="0"/>
                <xsd:element ref="ns3:MediaServiceLocation"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125fc6a-79a8-4553-abb4-03aef00524b7" elementFormDefault="qualified">
    <xsd:import namespace="http://schemas.microsoft.com/office/2006/documentManagement/types"/>
    <xsd:import namespace="http://schemas.microsoft.com/office/infopath/2007/PartnerControls"/>
    <xsd:element name="MigrationWizId" ma:index="8" nillable="true" ma:displayName="MigrationWizId" ma:internalName="MigrationWizId">
      <xsd:simpleType>
        <xsd:restriction base="dms:Text"/>
      </xsd:simpleType>
    </xsd:element>
    <xsd:element name="MigrationWizIdPermissions" ma:index="9" nillable="true" ma:displayName="MigrationWizIdPermissions" ma:internalName="MigrationWizIdPermissions">
      <xsd:simpleType>
        <xsd:restriction base="dms:Text"/>
      </xsd:simpleType>
    </xsd:element>
    <xsd:element name="MigrationWizIdVersion" ma:index="10" nillable="true" ma:displayName="MigrationWizIdVersion" ma:internalName="MigrationWizIdVersion">
      <xsd:simpleType>
        <xsd:restriction base="dms:Text"/>
      </xsd:simpleType>
    </xsd:element>
    <xsd:element name="_activity" ma:index="11" nillable="true" ma:displayName="_activity" ma:hidden="true" ma:internalName="_activity" ma:readOnly="false">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SystemTags" ma:index="21"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Location" ma:index="26" nillable="true" ma:displayName="Location" ma:description="" ma:indexed="true" ma:internalName="MediaServiceLocation" ma:readOnly="true">
      <xsd:simpleType>
        <xsd:restriction base="dms:Text"/>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1ab5eef-a24e-4d46-aab9-cadc60da38f4" elementFormDefault="qualified">
    <xsd:import namespace="http://schemas.microsoft.com/office/2006/documentManagement/types"/>
    <xsd:import namespace="http://schemas.microsoft.com/office/infopath/2007/PartnerControls"/>
    <xsd:element name="SharedWithUsers" ma:index="22" nillable="true" ma:displayName="Condivis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Condiviso con dettagli" ma:internalName="SharedWithDetails" ma:readOnly="true">
      <xsd:simpleType>
        <xsd:restriction base="dms:Note">
          <xsd:maxLength value="255"/>
        </xsd:restriction>
      </xsd:simpleType>
    </xsd:element>
    <xsd:element name="SharingHintHash" ma:index="24" nillable="true" ma:displayName="Hash suggerimento condivisione"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3125fc6a-79a8-4553-abb4-03aef00524b7" xsi:nil="true"/>
    <MigrationWizId xmlns="3125fc6a-79a8-4553-abb4-03aef00524b7" xsi:nil="true"/>
    <MigrationWizIdVersion xmlns="3125fc6a-79a8-4553-abb4-03aef00524b7" xsi:nil="true"/>
    <MigrationWizIdPermissions xmlns="3125fc6a-79a8-4553-abb4-03aef00524b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32FEA27-FBD3-4101-B216-830E5668A0AF}">
  <ds:schemaRefs/>
</ds:datastoreItem>
</file>

<file path=customXml/itemProps2.xml><?xml version="1.0" encoding="utf-8"?>
<ds:datastoreItem xmlns:ds="http://schemas.openxmlformats.org/officeDocument/2006/customXml" ds:itemID="{55DB0086-1A52-491F-BB38-8A40585DFA87}">
  <ds:schemaRefs/>
</ds:datastoreItem>
</file>

<file path=customXml/itemProps3.xml><?xml version="1.0" encoding="utf-8"?>
<ds:datastoreItem xmlns:ds="http://schemas.openxmlformats.org/officeDocument/2006/customXml" ds:itemID="{6BC83FD4-8C45-4F93-8A76-5C7E77ED1865}">
  <ds:schemaRefs/>
</ds:datastoreItem>
</file>

<file path=docProps/app.xml><?xml version="1.0" encoding="utf-8"?>
<Properties xmlns="http://schemas.openxmlformats.org/officeDocument/2006/extended-properties" xmlns:vt="http://schemas.openxmlformats.org/officeDocument/2006/docPropsVTypes">
  <TotalTime>0</TotalTime>
  <Words>4637</Words>
  <Application>WPS Presentation</Application>
  <PresentationFormat>Widescreen</PresentationFormat>
  <Paragraphs>287</Paragraphs>
  <Slides>20</Slides>
  <Notes>19</Notes>
  <HiddenSlides>0</HiddenSlides>
  <MMClips>0</MMClips>
  <ScaleCrop>false</ScaleCrop>
  <HeadingPairs>
    <vt:vector size="6" baseType="variant">
      <vt:variant>
        <vt:lpstr>已用的字体</vt:lpstr>
      </vt:variant>
      <vt:variant>
        <vt:i4>15</vt:i4>
      </vt:variant>
      <vt:variant>
        <vt:lpstr>主题</vt:lpstr>
      </vt:variant>
      <vt:variant>
        <vt:i4>2</vt:i4>
      </vt:variant>
      <vt:variant>
        <vt:lpstr>幻灯片标题</vt:lpstr>
      </vt:variant>
      <vt:variant>
        <vt:i4>20</vt:i4>
      </vt:variant>
    </vt:vector>
  </HeadingPairs>
  <TitlesOfParts>
    <vt:vector size="37" baseType="lpstr">
      <vt:lpstr>Arial</vt:lpstr>
      <vt:lpstr>SimSun</vt:lpstr>
      <vt:lpstr>Wingdings</vt:lpstr>
      <vt:lpstr>Aptos</vt:lpstr>
      <vt:lpstr>Segoe UI</vt:lpstr>
      <vt:lpstr>Calibri</vt:lpstr>
      <vt:lpstr>Symbol</vt:lpstr>
      <vt:lpstr>Calibri</vt:lpstr>
      <vt:lpstr>Segoe UI Light</vt:lpstr>
      <vt:lpstr>Arial</vt:lpstr>
      <vt:lpstr>Helvetica Neue Medium</vt:lpstr>
      <vt:lpstr>Times New Roman</vt:lpstr>
      <vt:lpstr>Microsoft YaHei</vt:lpstr>
      <vt:lpstr>Arial Unicode MS</vt:lpstr>
      <vt:lpstr>Helvetica</vt:lpstr>
      <vt:lpstr>Office Theme</vt:lpstr>
      <vt:lpstr>CRIF Presentation 16-9 format</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Ευχαριστώ για την προσοχή σας.</vt:lpstr>
    </vt:vector>
  </TitlesOfParts>
  <Company>ICAP CRIF</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creator>Katsouli Asimina</dc:creator>
  <dc:subject>PptxGenJS Presentation</dc:subject>
  <cp:lastModifiedBy>gra291markat</cp:lastModifiedBy>
  <cp:revision>112</cp:revision>
  <dcterms:created xsi:type="dcterms:W3CDTF">2026-09-14T08:47:00Z</dcterms:created>
  <dcterms:modified xsi:type="dcterms:W3CDTF">2026-10-06T10:29:23Z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r8>18</vt:r8>
  </property>
  <property fmtid="{D5CDD505-2E9C-101B-9397-08002B2CF9AE}" pid="3" name="PresentationFormat">
    <vt:lpwstr>On-screen Show (16:9)</vt:lpwstr>
  </property>
  <property fmtid="{D5CDD505-2E9C-101B-9397-08002B2CF9AE}" pid="4" name="Slides">
    <vt:r8>18</vt:r8>
  </property>
  <property fmtid="{D5CDD505-2E9C-101B-9397-08002B2CF9AE}" pid="5" name="ContentTypeId">
    <vt:lpwstr>0x01010069ECBB499057F545B123CDBF42702896</vt:lpwstr>
  </property>
  <property fmtid="{D5CDD505-2E9C-101B-9397-08002B2CF9AE}" pid="6" name="ICV">
    <vt:lpwstr>F63C5D6FCC6249CB84D5045A7646B371_13</vt:lpwstr>
  </property>
  <property fmtid="{D5CDD505-2E9C-101B-9397-08002B2CF9AE}" pid="7" name="KSOProductBuildVer">
    <vt:lpwstr>1033-12.1.0.28485</vt:lpwstr>
  </property>
</Properties>
</file>